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29" r:id="rId1"/>
  </p:sldMasterIdLst>
  <p:notesMasterIdLst>
    <p:notesMasterId r:id="rId58"/>
  </p:notesMasterIdLst>
  <p:handoutMasterIdLst>
    <p:handoutMasterId r:id="rId59"/>
  </p:handoutMasterIdLst>
  <p:sldIdLst>
    <p:sldId id="256" r:id="rId2"/>
    <p:sldId id="408" r:id="rId3"/>
    <p:sldId id="446" r:id="rId4"/>
    <p:sldId id="464" r:id="rId5"/>
    <p:sldId id="423" r:id="rId6"/>
    <p:sldId id="424" r:id="rId7"/>
    <p:sldId id="425" r:id="rId8"/>
    <p:sldId id="426" r:id="rId9"/>
    <p:sldId id="427" r:id="rId10"/>
    <p:sldId id="428" r:id="rId11"/>
    <p:sldId id="429" r:id="rId12"/>
    <p:sldId id="430" r:id="rId13"/>
    <p:sldId id="431" r:id="rId14"/>
    <p:sldId id="432" r:id="rId15"/>
    <p:sldId id="433" r:id="rId16"/>
    <p:sldId id="434" r:id="rId17"/>
    <p:sldId id="435" r:id="rId18"/>
    <p:sldId id="436" r:id="rId19"/>
    <p:sldId id="437" r:id="rId20"/>
    <p:sldId id="438" r:id="rId21"/>
    <p:sldId id="439" r:id="rId22"/>
    <p:sldId id="440" r:id="rId23"/>
    <p:sldId id="441" r:id="rId24"/>
    <p:sldId id="442" r:id="rId25"/>
    <p:sldId id="443" r:id="rId26"/>
    <p:sldId id="444" r:id="rId27"/>
    <p:sldId id="456" r:id="rId28"/>
    <p:sldId id="457" r:id="rId29"/>
    <p:sldId id="458" r:id="rId30"/>
    <p:sldId id="459" r:id="rId31"/>
    <p:sldId id="460" r:id="rId32"/>
    <p:sldId id="461" r:id="rId33"/>
    <p:sldId id="462" r:id="rId34"/>
    <p:sldId id="463" r:id="rId35"/>
    <p:sldId id="465" r:id="rId36"/>
    <p:sldId id="466" r:id="rId37"/>
    <p:sldId id="467" r:id="rId38"/>
    <p:sldId id="468" r:id="rId39"/>
    <p:sldId id="445" r:id="rId40"/>
    <p:sldId id="257" r:id="rId41"/>
    <p:sldId id="269" r:id="rId42"/>
    <p:sldId id="270" r:id="rId43"/>
    <p:sldId id="258" r:id="rId44"/>
    <p:sldId id="259" r:id="rId45"/>
    <p:sldId id="260" r:id="rId46"/>
    <p:sldId id="261" r:id="rId47"/>
    <p:sldId id="271" r:id="rId48"/>
    <p:sldId id="272" r:id="rId49"/>
    <p:sldId id="273" r:id="rId50"/>
    <p:sldId id="274" r:id="rId51"/>
    <p:sldId id="264" r:id="rId52"/>
    <p:sldId id="262" r:id="rId53"/>
    <p:sldId id="263" r:id="rId54"/>
    <p:sldId id="265" r:id="rId55"/>
    <p:sldId id="266" r:id="rId56"/>
    <p:sldId id="277" r:id="rId5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BBB59"/>
    <a:srgbClr val="C050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530" autoAdjust="0"/>
    <p:restoredTop sz="92246" autoAdjust="0"/>
  </p:normalViewPr>
  <p:slideViewPr>
    <p:cSldViewPr snapToGrid="0" snapToObjects="1">
      <p:cViewPr varScale="1">
        <p:scale>
          <a:sx n="98" d="100"/>
          <a:sy n="98" d="100"/>
        </p:scale>
        <p:origin x="952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BF8044-1598-EF4E-BBDA-D110E031C231}" type="datetimeFigureOut">
              <a:rPr lang="en-US" smtClean="0"/>
              <a:t>3/30/21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2F2A42-ED51-374F-BBBC-F1258454E8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5528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EE2225-873F-6F40-BA29-3AE101B223B8}" type="datetimeFigureOut">
              <a:rPr lang="en-US" smtClean="0"/>
              <a:t>3/30/21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00F789-BC41-F84C-B61C-313B216D0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78845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5473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Does not change the prospects of couples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7194FB-DFF5-D949-99B6-EAD1421A1403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2504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7194FB-DFF5-D949-99B6-EAD1421A1403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1604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Assumes</a:t>
            </a:r>
            <a:r>
              <a:rPr lang="en-US" baseline="0" dirty="0"/>
              <a:t> fill knowledge</a:t>
            </a:r>
          </a:p>
          <a:p>
            <a:r>
              <a:rPr lang="en-US" baseline="0" dirty="0"/>
              <a:t> - if they truncate one more than they should they could be not matched at all</a:t>
            </a:r>
          </a:p>
          <a:p>
            <a:r>
              <a:rPr lang="en-US" baseline="0" dirty="0"/>
              <a:t> - Extremely risky</a:t>
            </a:r>
          </a:p>
          <a:p>
            <a:endParaRPr lang="en-US" baseline="0" dirty="0"/>
          </a:p>
          <a:p>
            <a:r>
              <a:rPr lang="en-US" baseline="0" dirty="0"/>
              <a:t>Those that benefitted from ROL truncations were, for the most part, those who did differently when the algorithm was changed from their side proposing to the other side proposing.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7194FB-DFF5-D949-99B6-EAD1421A1403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8150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391D9D-1B6F-EA4D-9268-1347CFC9616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8958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391D9D-1B6F-EA4D-9268-1347CFC9616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8319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391D9D-1B6F-EA4D-9268-1347CFC9616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7907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391D9D-1B6F-EA4D-9268-1347CFC9616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5668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These problems create </a:t>
            </a:r>
            <a:r>
              <a:rPr lang="en-US" dirty="0" err="1"/>
              <a:t>complementaries</a:t>
            </a:r>
            <a:r>
              <a:rPr lang="en-US" baseline="0" dirty="0"/>
              <a:t> between positions or applications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7194FB-DFF5-D949-99B6-EAD1421A1403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7931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1950s market failure</a:t>
            </a:r>
          </a:p>
          <a:p>
            <a:r>
              <a:rPr lang="en-US" dirty="0"/>
              <a:t>Clearinghouse created in early 1950s</a:t>
            </a:r>
          </a:p>
          <a:p>
            <a:r>
              <a:rPr lang="en-US" dirty="0"/>
              <a:t>mid 1990s crisis of confidence</a:t>
            </a:r>
          </a:p>
          <a:p>
            <a:r>
              <a:rPr lang="en-US" dirty="0"/>
              <a:t> - American Medical Student Association, Ralph Nader’s Public Citizen</a:t>
            </a:r>
            <a:r>
              <a:rPr lang="en-US" baseline="0" dirty="0"/>
              <a:t> Health Research Group, the Medical Student Section of the </a:t>
            </a:r>
            <a:r>
              <a:rPr lang="en-US" baseline="0" dirty="0" err="1"/>
              <a:t>Amrican</a:t>
            </a:r>
            <a:r>
              <a:rPr lang="en-US" baseline="0" dirty="0"/>
              <a:t> Medical Association</a:t>
            </a:r>
          </a:p>
          <a:p>
            <a:r>
              <a:rPr lang="en-US" baseline="0" dirty="0"/>
              <a:t>1995 Board of Directors commissioned the design of a new algorithm and a study comparing the old and new</a:t>
            </a:r>
          </a:p>
          <a:p>
            <a:r>
              <a:rPr lang="en-US" baseline="0" dirty="0"/>
              <a:t>1997 Switched to new algorithm</a:t>
            </a:r>
          </a:p>
          <a:p>
            <a:r>
              <a:rPr lang="en-US" baseline="0" dirty="0"/>
              <a:t>1998 First match successfully completed with new algorithm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7194FB-DFF5-D949-99B6-EAD1421A1403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6805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 instabilities:</a:t>
            </a:r>
          </a:p>
          <a:p>
            <a:r>
              <a:rPr lang="en-US" dirty="0"/>
              <a:t> - no applicant or program in A(k)</a:t>
            </a:r>
            <a:r>
              <a:rPr lang="en-US" baseline="0" dirty="0"/>
              <a:t> is matched to anyone outside of A(k).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7194FB-DFF5-D949-99B6-EAD1421A1403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6218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a simple matching (no variations) the position</a:t>
            </a:r>
            <a:r>
              <a:rPr lang="en-US" baseline="0" dirty="0"/>
              <a:t> and applicant stack will always remain empty. This is the same as in Thoracic Surgery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7194FB-DFF5-D949-99B6-EAD1421A1403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95302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8600"/>
            <a:ext cx="7772400" cy="4571999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8800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800600"/>
            <a:ext cx="6858000" cy="914400"/>
          </a:xfrm>
        </p:spPr>
        <p:txBody>
          <a:bodyPr/>
          <a:lstStyle>
            <a:lvl1pPr marL="0" indent="0" algn="l">
              <a:buNone/>
              <a:defRPr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A9B540C-44DA-4F69-89C9-7C84606640D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47800"/>
            <a:ext cx="7772400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28601"/>
            <a:ext cx="7772400" cy="10668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3068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016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7632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7632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3208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3208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9000877" cy="484632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715000"/>
            <a:ext cx="8153400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4953000"/>
            <a:ext cx="8153400" cy="762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57912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7620000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57500" y="6492875"/>
            <a:ext cx="3429000" cy="2838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ctr"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US"/>
              <a:t>John P. Dickerson - EC 2016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 b="1">
                <a:solidFill>
                  <a:schemeClr val="tx2"/>
                </a:solidFill>
              </a:defRPr>
            </a:lvl1pPr>
          </a:lstStyle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001124" y="0"/>
            <a:ext cx="142876" cy="1371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001124" y="1371600"/>
            <a:ext cx="142876" cy="5486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732" r:id="rId3"/>
    <p:sldLayoutId id="2147483733" r:id="rId4"/>
    <p:sldLayoutId id="2147483734" r:id="rId5"/>
    <p:sldLayoutId id="2147483735" r:id="rId6"/>
    <p:sldLayoutId id="2147483736" r:id="rId7"/>
    <p:sldLayoutId id="2147483737" r:id="rId8"/>
    <p:sldLayoutId id="2147483738" r:id="rId9"/>
    <p:sldLayoutId id="2147483739" r:id="rId10"/>
    <p:sldLayoutId id="2147483740" r:id="rId1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 cap="all" spc="-6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microsoft.com/office/2007/relationships/hdphoto" Target="../media/hdphoto2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eg"/><Relationship Id="rId5" Type="http://schemas.openxmlformats.org/officeDocument/2006/relationships/image" Target="../media/image24.jpeg"/><Relationship Id="rId4" Type="http://schemas.openxmlformats.org/officeDocument/2006/relationships/image" Target="../media/image2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8.pn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47343"/>
            <a:ext cx="7772400" cy="3783744"/>
          </a:xfrm>
        </p:spPr>
        <p:txBody>
          <a:bodyPr>
            <a:normAutofit/>
          </a:bodyPr>
          <a:lstStyle/>
          <a:p>
            <a:r>
              <a:rPr lang="en-US" sz="4000" dirty="0"/>
              <a:t>Applied Mechanism Design For Social Good</a:t>
            </a:r>
            <a:endParaRPr lang="en-US" sz="4800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2923507"/>
            <a:ext cx="6858000" cy="641234"/>
          </a:xfrm>
        </p:spPr>
        <p:txBody>
          <a:bodyPr/>
          <a:lstStyle/>
          <a:p>
            <a:r>
              <a:rPr lang="en-US" dirty="0"/>
              <a:t>John P Dickerson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5080696"/>
            <a:ext cx="257638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Lecture #15 – 03/23/2021</a:t>
            </a:r>
          </a:p>
          <a:p>
            <a:endParaRPr lang="en-US" sz="1600" b="1" dirty="0"/>
          </a:p>
          <a:p>
            <a:r>
              <a:rPr lang="en-US" sz="1600" b="1" dirty="0"/>
              <a:t>CMSC828M</a:t>
            </a:r>
          </a:p>
          <a:p>
            <a:r>
              <a:rPr lang="en-US" sz="1600" b="1" dirty="0"/>
              <a:t>Tuesdays &amp; Thursdays</a:t>
            </a:r>
          </a:p>
          <a:p>
            <a:r>
              <a:rPr lang="en-US" sz="1600" b="1" dirty="0"/>
              <a:t>2:00pm – 3:15pm</a:t>
            </a:r>
            <a:endParaRPr lang="en-US" sz="16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55713" y="5080696"/>
            <a:ext cx="3721993" cy="1293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5995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/>
              <a:t>Example matching #2</a:t>
            </a:r>
          </a:p>
        </p:txBody>
      </p:sp>
      <p:graphicFrame>
        <p:nvGraphicFramePr>
          <p:cNvPr id="5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52936139"/>
              </p:ext>
            </p:extLst>
          </p:nvPr>
        </p:nvGraphicFramePr>
        <p:xfrm>
          <a:off x="457200" y="1524000"/>
          <a:ext cx="8229600" cy="1371600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2057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Albert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Diane</a:t>
                      </a: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Emily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err="1"/>
                        <a:t>Fergie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Bradley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Emily</a:t>
                      </a: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Diane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err="1"/>
                        <a:t>Fergie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Charles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Diane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Emily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err="1"/>
                        <a:t>Fergie</a:t>
                      </a:r>
                      <a:endParaRPr lang="en-US" sz="2400" dirty="0"/>
                    </a:p>
                  </a:txBody>
                  <a:tcPr>
                    <a:solidFill>
                      <a:srgbClr val="9BBB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Content Placeholder 3"/>
          <p:cNvGraphicFramePr>
            <a:graphicFrameLocks/>
          </p:cNvGraphicFramePr>
          <p:nvPr/>
        </p:nvGraphicFramePr>
        <p:xfrm>
          <a:off x="457200" y="3276600"/>
          <a:ext cx="8229600" cy="1371600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2057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Diane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Bradley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Albert</a:t>
                      </a: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Charles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Emily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Albert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Bradley</a:t>
                      </a: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Charles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err="1"/>
                        <a:t>Fergie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Albert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Bradley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Charles</a:t>
                      </a:r>
                    </a:p>
                  </a:txBody>
                  <a:tcPr>
                    <a:solidFill>
                      <a:srgbClr val="9BBB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Rounded Rectangle 6"/>
          <p:cNvSpPr/>
          <p:nvPr/>
        </p:nvSpPr>
        <p:spPr>
          <a:xfrm>
            <a:off x="457200" y="5029200"/>
            <a:ext cx="8229600" cy="15240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Yes!</a:t>
            </a:r>
          </a:p>
          <a:p>
            <a:pPr algn="ctr"/>
            <a:r>
              <a:rPr lang="en-US" sz="2800" dirty="0"/>
              <a:t>(</a:t>
            </a:r>
            <a:r>
              <a:rPr lang="en-US" sz="2800" dirty="0" err="1"/>
              <a:t>Fergie</a:t>
            </a:r>
            <a:r>
              <a:rPr lang="en-US" sz="2800" dirty="0"/>
              <a:t> and Charles are unhappy, but helpless.)</a:t>
            </a:r>
            <a:endParaRPr lang="en-US" sz="32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712CE2E-A1FB-004E-AF3B-43841DEFBD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4748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Does a stable solution to the marriage problem always exist?</a:t>
            </a:r>
          </a:p>
          <a:p>
            <a:r>
              <a:rPr lang="en-US" dirty="0"/>
              <a:t>Can we compute such a solution efficiently?</a:t>
            </a:r>
          </a:p>
          <a:p>
            <a:r>
              <a:rPr lang="en-US" dirty="0"/>
              <a:t>Can we compute </a:t>
            </a:r>
            <a:r>
              <a:rPr lang="en-US" b="1" dirty="0"/>
              <a:t>the best </a:t>
            </a:r>
            <a:r>
              <a:rPr lang="en-US" dirty="0"/>
              <a:t>stable solution efficiently?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questions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3505200" y="3886200"/>
            <a:ext cx="5181600" cy="2971800"/>
            <a:chOff x="3505200" y="3886200"/>
            <a:chExt cx="5181600" cy="2971800"/>
          </a:xfrm>
        </p:grpSpPr>
        <p:sp>
          <p:nvSpPr>
            <p:cNvPr id="9" name="Cloud Callout 8"/>
            <p:cNvSpPr/>
            <p:nvPr/>
          </p:nvSpPr>
          <p:spPr>
            <a:xfrm flipH="1">
              <a:off x="3505200" y="3886200"/>
              <a:ext cx="2286000" cy="762000"/>
            </a:xfrm>
            <a:prstGeom prst="cloudCallout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Hmm …</a:t>
              </a:r>
            </a:p>
          </p:txBody>
        </p:sp>
        <p:pic>
          <p:nvPicPr>
            <p:cNvPr id="4" name="Picture 3" descr="lloyd_shapley.jpe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166360" y="4275681"/>
              <a:ext cx="1543006" cy="2194560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pic>
          <p:nvPicPr>
            <p:cNvPr id="6" name="Picture 5" descr="david_gale.jp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71360" y="4267200"/>
              <a:ext cx="1463040" cy="2194560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sp>
          <p:nvSpPr>
            <p:cNvPr id="7" name="TextBox 6"/>
            <p:cNvSpPr txBox="1"/>
            <p:nvPr/>
          </p:nvSpPr>
          <p:spPr>
            <a:xfrm>
              <a:off x="5105400" y="6488668"/>
              <a:ext cx="1676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i="1" dirty="0"/>
                <a:t>Lloyd Shapley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010400" y="6488668"/>
              <a:ext cx="1676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i="1" dirty="0"/>
                <a:t>David Gale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1676400" y="4648200"/>
            <a:ext cx="2133600" cy="2035454"/>
            <a:chOff x="1676400" y="4648200"/>
            <a:chExt cx="2133600" cy="2035454"/>
          </a:xfrm>
        </p:grpSpPr>
        <p:pic>
          <p:nvPicPr>
            <p:cNvPr id="11" name="Picture 10" descr="nobel.png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1676400" y="5334000"/>
              <a:ext cx="1371600" cy="1349654"/>
            </a:xfrm>
            <a:prstGeom prst="rect">
              <a:avLst/>
            </a:prstGeom>
          </p:spPr>
        </p:pic>
        <p:sp>
          <p:nvSpPr>
            <p:cNvPr id="12" name="Cloud Callout 11"/>
            <p:cNvSpPr/>
            <p:nvPr/>
          </p:nvSpPr>
          <p:spPr>
            <a:xfrm>
              <a:off x="2209800" y="4648200"/>
              <a:ext cx="1600200" cy="685800"/>
            </a:xfrm>
            <a:prstGeom prst="cloudCallout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Hmm …</a:t>
              </a:r>
            </a:p>
          </p:txBody>
        </p:sp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4831B4-8005-BE44-9A0C-7986B27DB4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73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Gale-Shapley [1962]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Everyone is unmatched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While some man </a:t>
            </a:r>
            <a:r>
              <a:rPr lang="en-US" i="1" dirty="0"/>
              <a:t>m</a:t>
            </a:r>
            <a:r>
              <a:rPr lang="en-US" dirty="0"/>
              <a:t> is unmatched:</a:t>
            </a:r>
          </a:p>
          <a:p>
            <a:pPr marL="914400" lvl="1" indent="-514350"/>
            <a:r>
              <a:rPr lang="en-US" i="1" dirty="0"/>
              <a:t>w</a:t>
            </a:r>
            <a:r>
              <a:rPr lang="en-US" dirty="0"/>
              <a:t> :=	</a:t>
            </a:r>
            <a:r>
              <a:rPr lang="en-US" i="1" dirty="0"/>
              <a:t>m</a:t>
            </a:r>
            <a:r>
              <a:rPr lang="en-US" dirty="0"/>
              <a:t>’s most-preferred woman</a:t>
            </a:r>
            <a:br>
              <a:rPr lang="en-US" dirty="0"/>
            </a:br>
            <a:r>
              <a:rPr lang="en-US" dirty="0"/>
              <a:t>	to whom he has not proposed yet</a:t>
            </a:r>
          </a:p>
          <a:p>
            <a:pPr marL="914400" lvl="1" indent="-514350"/>
            <a:r>
              <a:rPr lang="en-US" dirty="0"/>
              <a:t>If </a:t>
            </a:r>
            <a:r>
              <a:rPr lang="en-US" i="1" dirty="0"/>
              <a:t>w</a:t>
            </a:r>
            <a:r>
              <a:rPr lang="en-US" dirty="0"/>
              <a:t> is also unmatched:</a:t>
            </a:r>
          </a:p>
          <a:p>
            <a:pPr marL="1314450" lvl="2" indent="-514350"/>
            <a:r>
              <a:rPr lang="en-US" i="1" dirty="0"/>
              <a:t>w </a:t>
            </a:r>
            <a:r>
              <a:rPr lang="en-US" dirty="0"/>
              <a:t>and </a:t>
            </a:r>
            <a:r>
              <a:rPr lang="en-US" i="1" dirty="0"/>
              <a:t>m</a:t>
            </a:r>
            <a:r>
              <a:rPr lang="en-US" dirty="0"/>
              <a:t> are engaged</a:t>
            </a:r>
          </a:p>
          <a:p>
            <a:pPr marL="914400" lvl="1" indent="-514350"/>
            <a:r>
              <a:rPr lang="en-US" dirty="0"/>
              <a:t>Else if </a:t>
            </a:r>
            <a:r>
              <a:rPr lang="en-US" i="1" dirty="0"/>
              <a:t>w</a:t>
            </a:r>
            <a:r>
              <a:rPr lang="en-US" dirty="0"/>
              <a:t> prefers </a:t>
            </a:r>
            <a:r>
              <a:rPr lang="en-US" i="1" dirty="0"/>
              <a:t>m</a:t>
            </a:r>
            <a:r>
              <a:rPr lang="en-US" dirty="0"/>
              <a:t> to her current match </a:t>
            </a:r>
            <a:r>
              <a:rPr lang="en-US" i="1" dirty="0"/>
              <a:t>m’</a:t>
            </a:r>
            <a:endParaRPr lang="en-US" dirty="0"/>
          </a:p>
          <a:p>
            <a:pPr marL="1314450" lvl="2" indent="-514350"/>
            <a:r>
              <a:rPr lang="en-US" i="1" dirty="0"/>
              <a:t>w</a:t>
            </a:r>
            <a:r>
              <a:rPr lang="en-US" dirty="0"/>
              <a:t> and m are engaged, </a:t>
            </a:r>
            <a:r>
              <a:rPr lang="en-US" i="1" dirty="0"/>
              <a:t>m’</a:t>
            </a:r>
            <a:r>
              <a:rPr lang="en-US" dirty="0"/>
              <a:t> is unmatched</a:t>
            </a:r>
          </a:p>
          <a:p>
            <a:pPr marL="914400" lvl="1" indent="-514350"/>
            <a:r>
              <a:rPr lang="en-US" dirty="0"/>
              <a:t>Else:</a:t>
            </a:r>
            <a:r>
              <a:rPr lang="en-US" i="1" dirty="0"/>
              <a:t> w </a:t>
            </a:r>
            <a:r>
              <a:rPr lang="en-US" dirty="0"/>
              <a:t>rejects</a:t>
            </a:r>
            <a:r>
              <a:rPr lang="en-US" i="1" dirty="0"/>
              <a:t> m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Return matched pairs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EF1CB4-E483-7B47-92F7-AD1B89656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535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304800" y="228600"/>
            <a:ext cx="8534400" cy="18288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/>
              <a:t>Claim</a:t>
            </a:r>
            <a:endParaRPr lang="en-US" sz="3200" b="1" dirty="0"/>
          </a:p>
          <a:p>
            <a:pPr algn="ctr"/>
            <a:r>
              <a:rPr lang="en-US" sz="3200" dirty="0"/>
              <a:t>GS terminates in polynomial time (at most n</a:t>
            </a:r>
            <a:r>
              <a:rPr lang="en-US" sz="3200" baseline="30000" dirty="0"/>
              <a:t>2</a:t>
            </a:r>
            <a:r>
              <a:rPr lang="en-US" sz="3200" dirty="0"/>
              <a:t> iterations of the outer loop)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04800" y="2362200"/>
            <a:ext cx="8534400" cy="42672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b="1" dirty="0"/>
              <a:t>Proof: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/>
              <a:t>Each iteration, one man proposes to someone to whom he has never proposed before</a:t>
            </a:r>
          </a:p>
          <a:p>
            <a:pPr marL="457200" indent="-457200">
              <a:buFont typeface="Arial"/>
              <a:buChar char="•"/>
            </a:pPr>
            <a:r>
              <a:rPr lang="en-US" sz="3200" i="1" dirty="0"/>
              <a:t>n</a:t>
            </a:r>
            <a:r>
              <a:rPr lang="en-US" sz="3200" dirty="0"/>
              <a:t> men, </a:t>
            </a:r>
            <a:r>
              <a:rPr lang="en-US" sz="3200" i="1" dirty="0"/>
              <a:t>n</a:t>
            </a:r>
            <a:r>
              <a:rPr lang="en-US" sz="3200" dirty="0"/>
              <a:t> women </a:t>
            </a:r>
            <a:r>
              <a:rPr lang="en-US" sz="3200" dirty="0">
                <a:sym typeface="Wingdings"/>
              </a:rPr>
              <a:t> </a:t>
            </a:r>
            <a:r>
              <a:rPr lang="en-US" sz="3200" i="1" dirty="0" err="1">
                <a:sym typeface="Wingdings"/>
              </a:rPr>
              <a:t>n</a:t>
            </a:r>
            <a:r>
              <a:rPr lang="en-US" sz="3200" dirty="0" err="1">
                <a:latin typeface="ＭＳ ゴシック"/>
                <a:ea typeface="ＭＳ ゴシック"/>
                <a:cs typeface="ＭＳ ゴシック"/>
                <a:sym typeface="Wingdings"/>
              </a:rPr>
              <a:t>×</a:t>
            </a:r>
            <a:r>
              <a:rPr lang="en-US" sz="3200" i="1" dirty="0" err="1">
                <a:ea typeface="ＭＳ ゴシック"/>
                <a:cs typeface="ＭＳ ゴシック"/>
                <a:sym typeface="Wingdings"/>
              </a:rPr>
              <a:t>n</a:t>
            </a:r>
            <a:r>
              <a:rPr lang="en-US" sz="3200" i="1" dirty="0">
                <a:ea typeface="ＭＳ ゴシック"/>
                <a:cs typeface="ＭＳ ゴシック"/>
                <a:sym typeface="Wingdings"/>
              </a:rPr>
              <a:t> </a:t>
            </a:r>
            <a:r>
              <a:rPr lang="en-US" sz="3200" dirty="0">
                <a:ea typeface="ＭＳ ゴシック"/>
                <a:cs typeface="ＭＳ ゴシック"/>
                <a:sym typeface="Wingdings"/>
              </a:rPr>
              <a:t>possible events</a:t>
            </a:r>
          </a:p>
          <a:p>
            <a:br>
              <a:rPr lang="en-US" sz="3200" dirty="0">
                <a:ea typeface="ＭＳ ゴシック"/>
                <a:cs typeface="ＭＳ ゴシック"/>
                <a:sym typeface="Wingdings"/>
              </a:rPr>
            </a:br>
            <a:r>
              <a:rPr lang="en-US" sz="3200" dirty="0">
                <a:ea typeface="ＭＳ ゴシック"/>
                <a:cs typeface="ＭＳ ゴシック"/>
                <a:sym typeface="Wingdings"/>
              </a:rPr>
              <a:t>(Can tighten a bit to </a:t>
            </a:r>
            <a:r>
              <a:rPr lang="en-US" sz="3200" i="1" dirty="0">
                <a:ea typeface="ＭＳ ゴシック"/>
                <a:cs typeface="ＭＳ ゴシック"/>
                <a:sym typeface="Wingdings"/>
              </a:rPr>
              <a:t>n</a:t>
            </a:r>
            <a:r>
              <a:rPr lang="en-US" sz="3200" dirty="0">
                <a:ea typeface="ＭＳ ゴシック"/>
                <a:cs typeface="ＭＳ ゴシック"/>
                <a:sym typeface="Wingdings"/>
              </a:rPr>
              <a:t>(</a:t>
            </a:r>
            <a:r>
              <a:rPr lang="en-US" sz="3200" i="1" dirty="0">
                <a:ea typeface="ＭＳ ゴシック"/>
                <a:cs typeface="ＭＳ ゴシック"/>
                <a:sym typeface="Wingdings"/>
              </a:rPr>
              <a:t>n </a:t>
            </a:r>
            <a:r>
              <a:rPr lang="en-US" sz="3200" dirty="0">
                <a:ea typeface="ＭＳ ゴシック"/>
                <a:cs typeface="ＭＳ ゴシック"/>
                <a:sym typeface="Wingdings"/>
              </a:rPr>
              <a:t>- 1) + 1 iterations.)</a:t>
            </a:r>
            <a:endParaRPr lang="en-US" sz="3200" dirty="0"/>
          </a:p>
          <a:p>
            <a:endParaRPr lang="en-US" sz="32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2DECB38-CE72-7440-8F17-7A45F78032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78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304800" y="228600"/>
            <a:ext cx="8534400" cy="14478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/>
              <a:t>Claim</a:t>
            </a:r>
            <a:endParaRPr lang="en-US" sz="3200" b="1" dirty="0"/>
          </a:p>
          <a:p>
            <a:pPr algn="ctr"/>
            <a:r>
              <a:rPr lang="en-US" sz="3200" dirty="0"/>
              <a:t>GS results in a perfect matching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04800" y="1905000"/>
            <a:ext cx="8534400" cy="47244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b="1" dirty="0"/>
              <a:t>Proof by contradiction:</a:t>
            </a:r>
          </a:p>
          <a:p>
            <a:pPr marL="457200" indent="-457200">
              <a:buFont typeface="Arial"/>
              <a:buChar char="•"/>
            </a:pPr>
            <a:r>
              <a:rPr lang="en-US" sz="2800" dirty="0"/>
              <a:t>Suppose BWOC that </a:t>
            </a:r>
            <a:r>
              <a:rPr lang="en-US" sz="2800" i="1" dirty="0"/>
              <a:t>m </a:t>
            </a:r>
            <a:r>
              <a:rPr lang="en-US" sz="2800" dirty="0"/>
              <a:t>is unmatched at termination</a:t>
            </a:r>
          </a:p>
          <a:p>
            <a:pPr marL="457200" indent="-457200">
              <a:buFont typeface="Arial"/>
              <a:buChar char="•"/>
            </a:pPr>
            <a:r>
              <a:rPr lang="en-US" sz="2800" i="1" dirty="0"/>
              <a:t>n </a:t>
            </a:r>
            <a:r>
              <a:rPr lang="en-US" sz="2800" dirty="0"/>
              <a:t>men, </a:t>
            </a:r>
            <a:r>
              <a:rPr lang="en-US" sz="2800" i="1" dirty="0"/>
              <a:t>n </a:t>
            </a:r>
            <a:r>
              <a:rPr lang="en-US" sz="2800" dirty="0"/>
              <a:t>women </a:t>
            </a:r>
            <a:r>
              <a:rPr lang="en-US" sz="2800" dirty="0">
                <a:sym typeface="Wingdings"/>
              </a:rPr>
              <a:t> </a:t>
            </a:r>
            <a:r>
              <a:rPr lang="en-US" sz="2800" i="1" dirty="0">
                <a:sym typeface="Wingdings"/>
              </a:rPr>
              <a:t>w</a:t>
            </a:r>
            <a:r>
              <a:rPr lang="en-US" sz="2800" dirty="0">
                <a:sym typeface="Wingdings"/>
              </a:rPr>
              <a:t> is unmatched, too</a:t>
            </a:r>
          </a:p>
          <a:p>
            <a:pPr marL="457200" indent="-457200">
              <a:buFont typeface="Arial"/>
              <a:buChar char="•"/>
            </a:pPr>
            <a:r>
              <a:rPr lang="en-US" sz="2800" dirty="0">
                <a:sym typeface="Wingdings"/>
              </a:rPr>
              <a:t>Once a woman is matched, she is never unmatched; she only swaps partners.  Thus, nobody proposed to </a:t>
            </a:r>
            <a:r>
              <a:rPr lang="en-US" sz="2800" i="1" dirty="0">
                <a:sym typeface="Wingdings"/>
              </a:rPr>
              <a:t>w</a:t>
            </a:r>
            <a:endParaRPr lang="en-US" sz="2800" dirty="0">
              <a:sym typeface="Wingdings"/>
            </a:endParaRPr>
          </a:p>
          <a:p>
            <a:pPr marL="457200" indent="-457200">
              <a:buFont typeface="Arial"/>
              <a:buChar char="•"/>
            </a:pPr>
            <a:r>
              <a:rPr lang="en-US" sz="2800" i="1" dirty="0"/>
              <a:t>m</a:t>
            </a:r>
            <a:r>
              <a:rPr lang="en-US" sz="2800" dirty="0"/>
              <a:t> proposed to everyone (by def. of GS):  &gt;&lt;</a:t>
            </a:r>
            <a:endParaRPr lang="en-US" sz="3200" i="1" dirty="0"/>
          </a:p>
          <a:p>
            <a:endParaRPr lang="en-US" sz="32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0940D75-B5C6-4747-91E6-C9F34BD06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552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304800" y="228600"/>
            <a:ext cx="8534400" cy="19050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/>
              <a:t>Claim</a:t>
            </a:r>
            <a:endParaRPr lang="en-US" sz="3200" b="1" dirty="0"/>
          </a:p>
          <a:p>
            <a:pPr algn="ctr"/>
            <a:r>
              <a:rPr lang="en-US" sz="3200" dirty="0"/>
              <a:t>GS results in a stable matching (i.e., there are no blocking pairs)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04800" y="2286000"/>
            <a:ext cx="8534400" cy="43434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b="1" dirty="0"/>
              <a:t>Proof by contradiction (1):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/>
              <a:t>Assume </a:t>
            </a:r>
            <a:r>
              <a:rPr lang="en-US" sz="3200" i="1" dirty="0"/>
              <a:t>m</a:t>
            </a:r>
            <a:r>
              <a:rPr lang="en-US" sz="3200" dirty="0"/>
              <a:t> and </a:t>
            </a:r>
            <a:r>
              <a:rPr lang="en-US" sz="3200" i="1" dirty="0"/>
              <a:t>w</a:t>
            </a:r>
            <a:r>
              <a:rPr lang="en-US" sz="3200" dirty="0"/>
              <a:t> form a blocking pair</a:t>
            </a:r>
          </a:p>
          <a:p>
            <a:endParaRPr lang="en-US" sz="3200" i="1" dirty="0"/>
          </a:p>
          <a:p>
            <a:r>
              <a:rPr lang="en-US" sz="3200" dirty="0"/>
              <a:t>Case #1: </a:t>
            </a:r>
            <a:r>
              <a:rPr lang="en-US" sz="3200" i="1" dirty="0"/>
              <a:t>m </a:t>
            </a:r>
            <a:r>
              <a:rPr lang="en-US" sz="3200" dirty="0"/>
              <a:t>never proposed to </a:t>
            </a:r>
            <a:r>
              <a:rPr lang="en-US" sz="3200" i="1" dirty="0"/>
              <a:t>w</a:t>
            </a:r>
            <a:endParaRPr lang="en-US" sz="3200" dirty="0"/>
          </a:p>
          <a:p>
            <a:pPr marL="457200" indent="-457200">
              <a:buFont typeface="Arial"/>
              <a:buChar char="•"/>
            </a:pPr>
            <a:r>
              <a:rPr lang="en-US" sz="3200" dirty="0"/>
              <a:t>GS: men propose in order of preferences</a:t>
            </a:r>
          </a:p>
          <a:p>
            <a:pPr marL="457200" indent="-457200">
              <a:buFont typeface="Arial"/>
              <a:buChar char="•"/>
            </a:pPr>
            <a:r>
              <a:rPr lang="en-US" sz="3200" i="1" dirty="0"/>
              <a:t>m</a:t>
            </a:r>
            <a:r>
              <a:rPr lang="en-US" sz="3200" dirty="0"/>
              <a:t> prefers current partner </a:t>
            </a:r>
            <a:r>
              <a:rPr lang="en-US" sz="3200" i="1" dirty="0"/>
              <a:t>w’ </a:t>
            </a:r>
            <a:r>
              <a:rPr lang="en-US" sz="3200" dirty="0"/>
              <a:t>&gt; </a:t>
            </a:r>
            <a:r>
              <a:rPr lang="en-US" sz="3200" i="1" dirty="0"/>
              <a:t>w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>
                <a:sym typeface="Wingdings"/>
              </a:rPr>
              <a:t> </a:t>
            </a:r>
            <a:r>
              <a:rPr lang="en-US" sz="3200" i="1" dirty="0">
                <a:sym typeface="Wingdings"/>
              </a:rPr>
              <a:t>m </a:t>
            </a:r>
            <a:r>
              <a:rPr lang="en-US" sz="3200" dirty="0">
                <a:sym typeface="Wingdings"/>
              </a:rPr>
              <a:t>and </a:t>
            </a:r>
            <a:r>
              <a:rPr lang="en-US" sz="3200" i="1" dirty="0">
                <a:sym typeface="Wingdings"/>
              </a:rPr>
              <a:t>w</a:t>
            </a:r>
            <a:r>
              <a:rPr lang="en-US" sz="3200" dirty="0">
                <a:sym typeface="Wingdings"/>
              </a:rPr>
              <a:t> are not blocking</a:t>
            </a:r>
            <a:endParaRPr lang="en-US" sz="3200" i="1" dirty="0"/>
          </a:p>
          <a:p>
            <a:endParaRPr lang="en-US" sz="32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3A775E2-F37F-7A47-A8D3-AB8633FB25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355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304800" y="228600"/>
            <a:ext cx="8534400" cy="19050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/>
              <a:t>Claim</a:t>
            </a:r>
            <a:endParaRPr lang="en-US" sz="3200" b="1" dirty="0"/>
          </a:p>
          <a:p>
            <a:pPr algn="ctr"/>
            <a:r>
              <a:rPr lang="en-US" sz="3200" dirty="0"/>
              <a:t>GS results in a stable matching (i.e., there are no blocking pairs)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04800" y="2286000"/>
            <a:ext cx="8534400" cy="43434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b="1" dirty="0"/>
              <a:t>Proof by contradiction (2):</a:t>
            </a:r>
            <a:endParaRPr lang="en-US" sz="3200" i="1" dirty="0"/>
          </a:p>
          <a:p>
            <a:r>
              <a:rPr lang="en-US" sz="3200" dirty="0"/>
              <a:t>Case #2:</a:t>
            </a:r>
            <a:r>
              <a:rPr lang="en-US" sz="3200" i="1" dirty="0"/>
              <a:t> m </a:t>
            </a:r>
            <a:r>
              <a:rPr lang="en-US" sz="3200" dirty="0"/>
              <a:t>proposed to </a:t>
            </a:r>
            <a:r>
              <a:rPr lang="en-US" sz="3200" i="1" dirty="0"/>
              <a:t>w</a:t>
            </a:r>
            <a:endParaRPr lang="en-US" sz="3200" dirty="0"/>
          </a:p>
          <a:p>
            <a:pPr marL="457200" indent="-457200">
              <a:buFont typeface="Arial"/>
              <a:buChar char="•"/>
            </a:pPr>
            <a:r>
              <a:rPr lang="en-US" sz="3200" i="1" dirty="0"/>
              <a:t>w</a:t>
            </a:r>
            <a:r>
              <a:rPr lang="en-US" sz="3200" dirty="0"/>
              <a:t> rejected </a:t>
            </a:r>
            <a:r>
              <a:rPr lang="en-US" sz="3200" i="1" dirty="0"/>
              <a:t>m</a:t>
            </a:r>
            <a:r>
              <a:rPr lang="en-US" sz="3200" dirty="0"/>
              <a:t> at some point</a:t>
            </a:r>
            <a:endParaRPr lang="en-US" sz="3200" i="1" dirty="0"/>
          </a:p>
          <a:p>
            <a:pPr marL="457200" indent="-457200">
              <a:buFont typeface="Arial"/>
              <a:buChar char="•"/>
            </a:pPr>
            <a:r>
              <a:rPr lang="en-US" sz="3200" i="1" dirty="0"/>
              <a:t>GS: </a:t>
            </a:r>
            <a:r>
              <a:rPr lang="en-US" sz="3200" dirty="0"/>
              <a:t>women only reject for better partners</a:t>
            </a:r>
          </a:p>
          <a:p>
            <a:pPr marL="457200" indent="-457200">
              <a:buFont typeface="Arial"/>
              <a:buChar char="•"/>
            </a:pPr>
            <a:r>
              <a:rPr lang="en-US" sz="3200" i="1" dirty="0"/>
              <a:t>w</a:t>
            </a:r>
            <a:r>
              <a:rPr lang="en-US" sz="3200" dirty="0"/>
              <a:t> prefers current partner </a:t>
            </a:r>
            <a:r>
              <a:rPr lang="en-US" sz="3200" i="1" dirty="0"/>
              <a:t>m’ </a:t>
            </a:r>
            <a:r>
              <a:rPr lang="en-US" sz="3200" dirty="0"/>
              <a:t>&gt;</a:t>
            </a:r>
            <a:r>
              <a:rPr lang="en-US" sz="3200" i="1" dirty="0"/>
              <a:t> m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>
                <a:sym typeface="Wingdings"/>
              </a:rPr>
              <a:t> </a:t>
            </a:r>
            <a:r>
              <a:rPr lang="en-US" sz="3200" i="1" dirty="0">
                <a:sym typeface="Wingdings"/>
              </a:rPr>
              <a:t>m </a:t>
            </a:r>
            <a:r>
              <a:rPr lang="en-US" sz="3200" dirty="0">
                <a:sym typeface="Wingdings"/>
              </a:rPr>
              <a:t>and </a:t>
            </a:r>
            <a:r>
              <a:rPr lang="en-US" sz="3200" i="1" dirty="0">
                <a:sym typeface="Wingdings"/>
              </a:rPr>
              <a:t>w</a:t>
            </a:r>
            <a:r>
              <a:rPr lang="en-US" sz="3200" dirty="0">
                <a:sym typeface="Wingdings"/>
              </a:rPr>
              <a:t> are not blocking</a:t>
            </a:r>
            <a:endParaRPr lang="en-US" sz="3200" dirty="0"/>
          </a:p>
          <a:p>
            <a:endParaRPr lang="en-US" sz="3200" dirty="0"/>
          </a:p>
          <a:p>
            <a:r>
              <a:rPr lang="en-US" sz="3200" dirty="0"/>
              <a:t>Case #1 and #2 exhaust space.  &gt;&lt;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ADFF37B-AF49-4143-A9EE-7988DF5080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887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Does a stable solution to the marriage problem always exist?</a:t>
            </a:r>
          </a:p>
          <a:p>
            <a:br>
              <a:rPr lang="en-US" dirty="0"/>
            </a:br>
            <a:r>
              <a:rPr lang="en-US" dirty="0"/>
              <a:t>Can we compute such a solution efficiently?</a:t>
            </a:r>
          </a:p>
          <a:p>
            <a:br>
              <a:rPr lang="en-US" dirty="0"/>
            </a:br>
            <a:r>
              <a:rPr lang="en-US" dirty="0"/>
              <a:t>Can we compute </a:t>
            </a:r>
            <a:r>
              <a:rPr lang="en-US" b="1" dirty="0"/>
              <a:t>the best </a:t>
            </a:r>
            <a:r>
              <a:rPr lang="en-US" dirty="0"/>
              <a:t>stable solution efficiently?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6934200" cy="1371600"/>
          </a:xfrm>
        </p:spPr>
        <p:txBody>
          <a:bodyPr/>
          <a:lstStyle/>
          <a:p>
            <a:r>
              <a:rPr lang="en-US" dirty="0"/>
              <a:t>Recap: Some questions</a:t>
            </a:r>
          </a:p>
        </p:txBody>
      </p:sp>
      <p:pic>
        <p:nvPicPr>
          <p:cNvPr id="5" name="Picture 4" descr="check_mark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1950" y="1676400"/>
            <a:ext cx="914400" cy="914400"/>
          </a:xfrm>
          <a:prstGeom prst="rect">
            <a:avLst/>
          </a:prstGeom>
        </p:spPr>
      </p:pic>
      <p:pic>
        <p:nvPicPr>
          <p:cNvPr id="11" name="Picture 10" descr="check_mark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48400" y="2247900"/>
            <a:ext cx="914400" cy="914400"/>
          </a:xfrm>
          <a:prstGeom prst="rect">
            <a:avLst/>
          </a:prstGeom>
        </p:spPr>
      </p:pic>
      <p:sp>
        <p:nvSpPr>
          <p:cNvPr id="12" name="Down Arrow 11"/>
          <p:cNvSpPr/>
          <p:nvPr/>
        </p:nvSpPr>
        <p:spPr>
          <a:xfrm rot="21083000" flipH="1">
            <a:off x="3522684" y="3718221"/>
            <a:ext cx="381000" cy="1066800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914400" y="4991100"/>
            <a:ext cx="7315200" cy="11430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We’ll look at a specific notion of “the best” – optimality with respect to one side of the market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5B48B7-222D-1546-A02D-96BD5EBC1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414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9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0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0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1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3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4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2" grpId="0" animBg="1"/>
      <p:bldP spid="1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448550" cy="1371600"/>
          </a:xfrm>
        </p:spPr>
        <p:txBody>
          <a:bodyPr>
            <a:normAutofit/>
          </a:bodyPr>
          <a:lstStyle/>
          <a:p>
            <a:r>
              <a:rPr lang="en-US" dirty="0"/>
              <a:t>(Wo)Man optimality/</a:t>
            </a:r>
            <a:r>
              <a:rPr lang="en-US" dirty="0" err="1"/>
              <a:t>pessimality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Let </a:t>
            </a:r>
            <a:r>
              <a:rPr lang="en-US" i="1" dirty="0">
                <a:latin typeface="Apple Chancery"/>
                <a:cs typeface="Apple Chancery"/>
              </a:rPr>
              <a:t>S</a:t>
            </a:r>
            <a:r>
              <a:rPr lang="en-US" dirty="0"/>
              <a:t> be the set of stable matchings</a:t>
            </a:r>
          </a:p>
          <a:p>
            <a:r>
              <a:rPr lang="en-US" i="1" dirty="0"/>
              <a:t>m</a:t>
            </a:r>
            <a:r>
              <a:rPr lang="en-US" dirty="0"/>
              <a:t> is a </a:t>
            </a:r>
            <a:r>
              <a:rPr lang="en-US" b="1" dirty="0">
                <a:solidFill>
                  <a:schemeClr val="tx2"/>
                </a:solidFill>
              </a:rPr>
              <a:t>valid partner</a:t>
            </a:r>
            <a:r>
              <a:rPr lang="en-US" dirty="0"/>
              <a:t> of </a:t>
            </a:r>
            <a:r>
              <a:rPr lang="en-US" i="1" dirty="0"/>
              <a:t>w</a:t>
            </a:r>
            <a:r>
              <a:rPr lang="en-US" dirty="0"/>
              <a:t> if there exists some stable matching </a:t>
            </a:r>
            <a:r>
              <a:rPr lang="en-US" i="1" dirty="0"/>
              <a:t>S</a:t>
            </a:r>
            <a:r>
              <a:rPr lang="en-US" dirty="0"/>
              <a:t> in </a:t>
            </a:r>
            <a:r>
              <a:rPr lang="en-US" i="1" dirty="0">
                <a:latin typeface="Apple Chancery"/>
                <a:cs typeface="Apple Chancery"/>
              </a:rPr>
              <a:t>S</a:t>
            </a:r>
            <a:r>
              <a:rPr lang="en-US" dirty="0"/>
              <a:t>  where they are paired</a:t>
            </a:r>
            <a:endParaRPr lang="en-US" i="1" dirty="0"/>
          </a:p>
          <a:p>
            <a:r>
              <a:rPr lang="en-US" dirty="0"/>
              <a:t>A matching is </a:t>
            </a:r>
            <a:r>
              <a:rPr lang="en-US" b="1" dirty="0">
                <a:solidFill>
                  <a:schemeClr val="tx2"/>
                </a:solidFill>
              </a:rPr>
              <a:t>man optimal</a:t>
            </a:r>
            <a:r>
              <a:rPr lang="en-US" b="1" dirty="0"/>
              <a:t> (resp. woman optimal)</a:t>
            </a:r>
            <a:r>
              <a:rPr lang="en-US" dirty="0"/>
              <a:t> if each man (resp. woman) receives their </a:t>
            </a:r>
            <a:r>
              <a:rPr lang="en-US" i="1" dirty="0"/>
              <a:t>best</a:t>
            </a:r>
            <a:r>
              <a:rPr lang="en-US" dirty="0"/>
              <a:t> valid partner</a:t>
            </a:r>
          </a:p>
          <a:p>
            <a:pPr lvl="1"/>
            <a:r>
              <a:rPr lang="en-US" dirty="0"/>
              <a:t>Is this a perfect matching?  Stable?</a:t>
            </a:r>
          </a:p>
          <a:p>
            <a:r>
              <a:rPr lang="en-US" dirty="0"/>
              <a:t>A matching is </a:t>
            </a:r>
            <a:r>
              <a:rPr lang="en-US" b="1" dirty="0">
                <a:solidFill>
                  <a:schemeClr val="tx2"/>
                </a:solidFill>
              </a:rPr>
              <a:t>man </a:t>
            </a:r>
            <a:r>
              <a:rPr lang="en-US" b="1" dirty="0" err="1">
                <a:solidFill>
                  <a:schemeClr val="tx2"/>
                </a:solidFill>
              </a:rPr>
              <a:t>pessimal</a:t>
            </a:r>
            <a:r>
              <a:rPr lang="en-US" dirty="0"/>
              <a:t> (resp. woman </a:t>
            </a:r>
            <a:r>
              <a:rPr lang="en-US" dirty="0" err="1"/>
              <a:t>pessimal</a:t>
            </a:r>
            <a:r>
              <a:rPr lang="en-US" dirty="0"/>
              <a:t>) if each man (resp. woman) receives their </a:t>
            </a:r>
            <a:r>
              <a:rPr lang="en-US" i="1" dirty="0"/>
              <a:t>worst</a:t>
            </a:r>
            <a:r>
              <a:rPr lang="en-US" dirty="0"/>
              <a:t> valid partner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53A565-5346-0746-AB88-B5A5066A0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64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304800" y="228600"/>
            <a:ext cx="8534400" cy="19050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/>
              <a:t>Claim</a:t>
            </a:r>
            <a:endParaRPr lang="en-US" sz="3200" b="1" dirty="0"/>
          </a:p>
          <a:p>
            <a:pPr algn="ctr"/>
            <a:r>
              <a:rPr lang="en-US" sz="3200" dirty="0"/>
              <a:t>GS – with the man proposing – results in a man-optimal matching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04800" y="2286000"/>
            <a:ext cx="8534400" cy="43434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b="1" dirty="0"/>
              <a:t>Proof by contradiction (1):</a:t>
            </a:r>
            <a:endParaRPr lang="en-US" sz="3200" i="1" dirty="0"/>
          </a:p>
          <a:p>
            <a:pPr marL="457200" indent="-457200">
              <a:buFont typeface="Arial"/>
              <a:buChar char="•"/>
            </a:pPr>
            <a:r>
              <a:rPr lang="en-US" sz="2800" dirty="0"/>
              <a:t>Men propose in order </a:t>
            </a:r>
            <a:r>
              <a:rPr lang="en-US" sz="2800" dirty="0">
                <a:sym typeface="Wingdings"/>
              </a:rPr>
              <a:t> at least one man was rejected by a valid partner</a:t>
            </a:r>
            <a:endParaRPr lang="en-US" sz="2800" dirty="0"/>
          </a:p>
          <a:p>
            <a:pPr marL="457200" indent="-457200">
              <a:buFont typeface="Arial"/>
              <a:buChar char="•"/>
            </a:pPr>
            <a:r>
              <a:rPr lang="en-US" sz="2800" dirty="0"/>
              <a:t>Let</a:t>
            </a:r>
            <a:r>
              <a:rPr lang="en-US" sz="2800" i="1" dirty="0"/>
              <a:t> m</a:t>
            </a:r>
            <a:r>
              <a:rPr lang="en-US" sz="2800" dirty="0"/>
              <a:t> and </a:t>
            </a:r>
            <a:r>
              <a:rPr lang="en-US" sz="2800" i="1" dirty="0"/>
              <a:t>w</a:t>
            </a:r>
            <a:r>
              <a:rPr lang="en-US" sz="2800" dirty="0"/>
              <a:t> be the first such reject in </a:t>
            </a:r>
            <a:r>
              <a:rPr lang="en-US" sz="2800" i="1" dirty="0"/>
              <a:t>S</a:t>
            </a:r>
          </a:p>
          <a:p>
            <a:pPr marL="457200" indent="-457200">
              <a:buFont typeface="Arial"/>
              <a:buChar char="•"/>
            </a:pPr>
            <a:r>
              <a:rPr lang="en-US" sz="2800" dirty="0"/>
              <a:t>This happens because </a:t>
            </a:r>
            <a:r>
              <a:rPr lang="en-US" sz="2800" i="1" dirty="0"/>
              <a:t>w</a:t>
            </a:r>
            <a:r>
              <a:rPr lang="en-US" sz="2800" dirty="0"/>
              <a:t> chose some </a:t>
            </a:r>
            <a:r>
              <a:rPr lang="en-US" sz="2800" i="1" dirty="0"/>
              <a:t>m’ </a:t>
            </a:r>
            <a:r>
              <a:rPr lang="en-US" sz="2800" dirty="0"/>
              <a:t>&gt;</a:t>
            </a:r>
            <a:r>
              <a:rPr lang="en-US" sz="2800" i="1" dirty="0"/>
              <a:t> m</a:t>
            </a:r>
            <a:endParaRPr lang="en-US" sz="2800" dirty="0"/>
          </a:p>
          <a:p>
            <a:pPr marL="457200" indent="-457200">
              <a:buFont typeface="Arial"/>
              <a:buChar char="•"/>
            </a:pPr>
            <a:r>
              <a:rPr lang="en-US" sz="2800" dirty="0"/>
              <a:t>Let </a:t>
            </a:r>
            <a:r>
              <a:rPr lang="en-US" sz="2800" i="1" dirty="0"/>
              <a:t>S’</a:t>
            </a:r>
            <a:r>
              <a:rPr lang="en-US" sz="2800" dirty="0"/>
              <a:t> be a stable matching with </a:t>
            </a:r>
            <a:r>
              <a:rPr lang="en-US" sz="2800" i="1" dirty="0"/>
              <a:t>m</a:t>
            </a:r>
            <a:r>
              <a:rPr lang="en-US" sz="2800" dirty="0"/>
              <a:t>, </a:t>
            </a:r>
            <a:r>
              <a:rPr lang="en-US" sz="2800" i="1" dirty="0"/>
              <a:t>w</a:t>
            </a:r>
            <a:r>
              <a:rPr lang="en-US" sz="2800" dirty="0"/>
              <a:t> paired</a:t>
            </a:r>
          </a:p>
          <a:p>
            <a:pPr lvl="1"/>
            <a:r>
              <a:rPr lang="en-US" sz="2800" i="1" dirty="0"/>
              <a:t>	</a:t>
            </a:r>
            <a:r>
              <a:rPr lang="en-US" sz="2800" dirty="0"/>
              <a:t>(</a:t>
            </a:r>
            <a:r>
              <a:rPr lang="en-US" sz="2800" i="1" dirty="0"/>
              <a:t>S’</a:t>
            </a:r>
            <a:r>
              <a:rPr lang="en-US" sz="2800" dirty="0"/>
              <a:t> exists by def. of valid)</a:t>
            </a:r>
            <a:endParaRPr lang="en-US" sz="32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BD62C6-B630-2F4C-A20F-77A03F7FE3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808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914302"/>
            <a:ext cx="8989454" cy="1029397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This class:</a:t>
            </a:r>
            <a:br>
              <a:rPr lang="en-US" dirty="0"/>
            </a:br>
            <a:r>
              <a:rPr lang="en-US" dirty="0"/>
              <a:t>Matching &amp; Maybe the NRMP</a:t>
            </a:r>
            <a:endParaRPr lang="en-US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9189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304800" y="228600"/>
            <a:ext cx="8534400" cy="19050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/>
              <a:t>Claim</a:t>
            </a:r>
            <a:endParaRPr lang="en-US" sz="3200" b="1" dirty="0"/>
          </a:p>
          <a:p>
            <a:pPr algn="ctr"/>
            <a:r>
              <a:rPr lang="en-US" sz="3200" dirty="0"/>
              <a:t>GS – with the man proposing – results in a man-optimal matching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04800" y="2286000"/>
            <a:ext cx="8534400" cy="43434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b="1" dirty="0"/>
              <a:t>Proof by contradiction (2):</a:t>
            </a:r>
            <a:endParaRPr lang="en-US" sz="3200" i="1" dirty="0"/>
          </a:p>
          <a:p>
            <a:pPr marL="457200" indent="-457200">
              <a:buFont typeface="Arial"/>
              <a:buChar char="•"/>
            </a:pPr>
            <a:r>
              <a:rPr lang="en-US" sz="3200" dirty="0"/>
              <a:t>Let </a:t>
            </a:r>
            <a:r>
              <a:rPr lang="en-US" sz="3200" i="1" dirty="0"/>
              <a:t>w’</a:t>
            </a:r>
            <a:r>
              <a:rPr lang="en-US" sz="3200" dirty="0"/>
              <a:t> be partner of </a:t>
            </a:r>
            <a:r>
              <a:rPr lang="en-US" sz="3200" i="1" dirty="0"/>
              <a:t>m’</a:t>
            </a:r>
            <a:r>
              <a:rPr lang="en-US" sz="3200" dirty="0"/>
              <a:t> in </a:t>
            </a:r>
            <a:r>
              <a:rPr lang="en-US" sz="3200" i="1" dirty="0"/>
              <a:t>S’</a:t>
            </a:r>
          </a:p>
          <a:p>
            <a:pPr marL="457200" indent="-457200">
              <a:buFont typeface="Arial"/>
              <a:buChar char="•"/>
            </a:pPr>
            <a:r>
              <a:rPr lang="en-US" sz="3200" i="1" dirty="0"/>
              <a:t>m’</a:t>
            </a:r>
            <a:r>
              <a:rPr lang="en-US" sz="3200" dirty="0"/>
              <a:t> was not rejected by valid woman in </a:t>
            </a:r>
            <a:r>
              <a:rPr lang="en-US" sz="3200" i="1" dirty="0"/>
              <a:t>S</a:t>
            </a:r>
            <a:r>
              <a:rPr lang="en-US" sz="3200" dirty="0"/>
              <a:t> before </a:t>
            </a:r>
            <a:r>
              <a:rPr lang="en-US" sz="3200" i="1" dirty="0"/>
              <a:t>m</a:t>
            </a:r>
            <a:r>
              <a:rPr lang="en-US" sz="3200" dirty="0"/>
              <a:t> was rejected by </a:t>
            </a:r>
            <a:r>
              <a:rPr lang="en-US" sz="3200" i="1" dirty="0"/>
              <a:t>w</a:t>
            </a:r>
            <a:r>
              <a:rPr lang="en-US" sz="3200" dirty="0"/>
              <a:t> (by </a:t>
            </a:r>
            <a:r>
              <a:rPr lang="en-US" sz="3200" dirty="0" err="1"/>
              <a:t>assump</a:t>
            </a:r>
            <a:r>
              <a:rPr lang="en-US" sz="3200" dirty="0"/>
              <a:t>.)</a:t>
            </a:r>
          </a:p>
          <a:p>
            <a:r>
              <a:rPr lang="en-US" sz="3200" i="1" dirty="0"/>
              <a:t>	</a:t>
            </a:r>
            <a:r>
              <a:rPr lang="en-US" sz="3200" dirty="0">
                <a:sym typeface="Wingdings"/>
              </a:rPr>
              <a:t> </a:t>
            </a:r>
            <a:r>
              <a:rPr lang="en-US" sz="3200" i="1" dirty="0">
                <a:sym typeface="Wingdings"/>
              </a:rPr>
              <a:t>m’ prefers w to w’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/>
              <a:t>Know </a:t>
            </a:r>
            <a:r>
              <a:rPr lang="en-US" sz="3200" i="1" dirty="0"/>
              <a:t>w </a:t>
            </a:r>
            <a:r>
              <a:rPr lang="en-US" sz="3200" dirty="0"/>
              <a:t>prefers</a:t>
            </a:r>
            <a:r>
              <a:rPr lang="en-US" sz="3200" i="1" dirty="0"/>
              <a:t> m’ </a:t>
            </a:r>
            <a:r>
              <a:rPr lang="en-US" sz="3200" dirty="0"/>
              <a:t>over </a:t>
            </a:r>
            <a:r>
              <a:rPr lang="en-US" sz="3200" i="1" dirty="0"/>
              <a:t>m</a:t>
            </a:r>
            <a:r>
              <a:rPr lang="en-US" sz="3200" dirty="0"/>
              <a:t>, her partner in S’</a:t>
            </a:r>
          </a:p>
          <a:p>
            <a:r>
              <a:rPr lang="en-US" sz="3200" i="1" dirty="0"/>
              <a:t>	</a:t>
            </a:r>
            <a:r>
              <a:rPr lang="en-US" sz="3200" dirty="0">
                <a:sym typeface="Wingdings"/>
              </a:rPr>
              <a:t> </a:t>
            </a:r>
            <a:r>
              <a:rPr lang="en-US" sz="3200" i="1" dirty="0">
                <a:sym typeface="Wingdings"/>
              </a:rPr>
              <a:t>m’</a:t>
            </a:r>
            <a:r>
              <a:rPr lang="en-US" sz="3200" dirty="0">
                <a:sym typeface="Wingdings"/>
              </a:rPr>
              <a:t> and </a:t>
            </a:r>
            <a:r>
              <a:rPr lang="en-US" sz="3200" i="1" dirty="0">
                <a:sym typeface="Wingdings"/>
              </a:rPr>
              <a:t>w</a:t>
            </a:r>
            <a:r>
              <a:rPr lang="en-US" sz="3200" dirty="0">
                <a:sym typeface="Wingdings"/>
              </a:rPr>
              <a:t> form a blocking pair in </a:t>
            </a:r>
            <a:r>
              <a:rPr lang="en-US" sz="3200" i="1" dirty="0">
                <a:sym typeface="Wingdings"/>
              </a:rPr>
              <a:t>S’</a:t>
            </a:r>
            <a:r>
              <a:rPr lang="en-US" sz="3200" dirty="0">
                <a:sym typeface="Wingdings"/>
              </a:rPr>
              <a:t> &gt;&lt;</a:t>
            </a:r>
            <a:endParaRPr lang="en-US" sz="3200" i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3B7AB83-7B25-DF4A-864A-6990A8A21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605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Does a stable solution to the marriage problem always exist?</a:t>
            </a:r>
          </a:p>
          <a:p>
            <a:endParaRPr lang="en-US" dirty="0"/>
          </a:p>
          <a:p>
            <a:r>
              <a:rPr lang="en-US" dirty="0"/>
              <a:t>Can we compute such a solution efficiently?</a:t>
            </a:r>
          </a:p>
          <a:p>
            <a:endParaRPr lang="en-US" dirty="0"/>
          </a:p>
          <a:p>
            <a:r>
              <a:rPr lang="en-US" dirty="0"/>
              <a:t>Can we compute </a:t>
            </a:r>
            <a:r>
              <a:rPr lang="en-US" b="1" dirty="0"/>
              <a:t>the best </a:t>
            </a:r>
            <a:r>
              <a:rPr lang="en-US" dirty="0"/>
              <a:t>stable solution efficiently?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Recap: Some questions</a:t>
            </a:r>
          </a:p>
        </p:txBody>
      </p:sp>
      <p:pic>
        <p:nvPicPr>
          <p:cNvPr id="5" name="Picture 4" descr="check_mark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1000" y="1447800"/>
            <a:ext cx="914400" cy="914400"/>
          </a:xfrm>
          <a:prstGeom prst="rect">
            <a:avLst/>
          </a:prstGeom>
        </p:spPr>
      </p:pic>
      <p:pic>
        <p:nvPicPr>
          <p:cNvPr id="11" name="Picture 10" descr="check_mark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48400" y="2348240"/>
            <a:ext cx="914400" cy="914400"/>
          </a:xfrm>
          <a:prstGeom prst="rect">
            <a:avLst/>
          </a:prstGeom>
        </p:spPr>
      </p:pic>
      <p:sp>
        <p:nvSpPr>
          <p:cNvPr id="12" name="Down Arrow 11"/>
          <p:cNvSpPr/>
          <p:nvPr/>
        </p:nvSpPr>
        <p:spPr>
          <a:xfrm rot="517000">
            <a:off x="4113234" y="3908721"/>
            <a:ext cx="381000" cy="1066800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914400" y="5181600"/>
            <a:ext cx="7315200" cy="11430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For one side of the market.  What about the other side?</a:t>
            </a:r>
          </a:p>
        </p:txBody>
      </p:sp>
      <p:pic>
        <p:nvPicPr>
          <p:cNvPr id="8" name="Picture 7" descr="check_mark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35868" y="3262640"/>
            <a:ext cx="914400" cy="9144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997868" y="3196620"/>
            <a:ext cx="304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*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3345F1-8E9B-DA40-BC22-3C41CED23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20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4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5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7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8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2" grpId="0" animBg="1"/>
      <p:bldP spid="14" grpId="0" animBg="1"/>
      <p:bldP spid="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304800" y="228600"/>
            <a:ext cx="8534400" cy="19050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/>
              <a:t>Claim</a:t>
            </a:r>
            <a:endParaRPr lang="en-US" sz="3200" b="1" dirty="0"/>
          </a:p>
          <a:p>
            <a:pPr algn="ctr"/>
            <a:r>
              <a:rPr lang="en-US" sz="3200" dirty="0"/>
              <a:t>GS – with the man proposing – results in a woman-</a:t>
            </a:r>
            <a:r>
              <a:rPr lang="en-US" sz="3200" dirty="0" err="1"/>
              <a:t>pessimal</a:t>
            </a:r>
            <a:r>
              <a:rPr lang="en-US" sz="3200" dirty="0"/>
              <a:t> matching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04800" y="2286000"/>
            <a:ext cx="8534400" cy="43434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b="1" dirty="0"/>
              <a:t>Proof by contradiction:</a:t>
            </a:r>
            <a:endParaRPr lang="en-US" sz="3200" i="1" dirty="0"/>
          </a:p>
          <a:p>
            <a:pPr marL="457200" indent="-457200">
              <a:buFont typeface="Arial"/>
              <a:buChar char="•"/>
            </a:pPr>
            <a:r>
              <a:rPr lang="en-US" sz="2800" i="1" dirty="0"/>
              <a:t>m</a:t>
            </a:r>
            <a:r>
              <a:rPr lang="en-US" sz="2800" dirty="0"/>
              <a:t> and </a:t>
            </a:r>
            <a:r>
              <a:rPr lang="en-US" sz="2800" i="1" dirty="0"/>
              <a:t>w </a:t>
            </a:r>
            <a:r>
              <a:rPr lang="en-US" sz="2800" dirty="0"/>
              <a:t>matched in </a:t>
            </a:r>
            <a:r>
              <a:rPr lang="en-US" sz="2800" i="1" dirty="0"/>
              <a:t>S</a:t>
            </a:r>
            <a:r>
              <a:rPr lang="en-US" sz="2800" dirty="0"/>
              <a:t>, </a:t>
            </a:r>
            <a:r>
              <a:rPr lang="en-US" sz="2800" i="1" dirty="0"/>
              <a:t>m</a:t>
            </a:r>
            <a:r>
              <a:rPr lang="en-US" sz="2800" dirty="0"/>
              <a:t> is not worst valid</a:t>
            </a:r>
          </a:p>
          <a:p>
            <a:pPr marL="457200" indent="-457200">
              <a:buFont typeface="Arial"/>
              <a:buChar char="•"/>
            </a:pPr>
            <a:r>
              <a:rPr lang="en-US" sz="2800" dirty="0">
                <a:sym typeface="Wingdings"/>
              </a:rPr>
              <a:t> </a:t>
            </a:r>
            <a:r>
              <a:rPr lang="en-US" sz="2800" dirty="0"/>
              <a:t>exists stable </a:t>
            </a:r>
            <a:r>
              <a:rPr lang="en-US" sz="2800" i="1" dirty="0"/>
              <a:t>S’</a:t>
            </a:r>
            <a:r>
              <a:rPr lang="en-US" sz="2800" dirty="0"/>
              <a:t> with </a:t>
            </a:r>
            <a:r>
              <a:rPr lang="en-US" sz="2800" i="1" dirty="0"/>
              <a:t>w</a:t>
            </a:r>
            <a:r>
              <a:rPr lang="en-US" sz="2800" dirty="0"/>
              <a:t> paired to </a:t>
            </a:r>
            <a:r>
              <a:rPr lang="en-US" sz="2800" i="1" dirty="0"/>
              <a:t>m’ &lt; m</a:t>
            </a:r>
          </a:p>
          <a:p>
            <a:pPr marL="457200" indent="-457200">
              <a:buFont typeface="Arial"/>
              <a:buChar char="•"/>
            </a:pPr>
            <a:r>
              <a:rPr lang="en-US" sz="2800" dirty="0"/>
              <a:t>Let </a:t>
            </a:r>
            <a:r>
              <a:rPr lang="en-US" sz="2800" i="1" dirty="0"/>
              <a:t>w’</a:t>
            </a:r>
            <a:r>
              <a:rPr lang="en-US" sz="2800" dirty="0"/>
              <a:t> be partner of </a:t>
            </a:r>
            <a:r>
              <a:rPr lang="en-US" sz="2800" i="1" dirty="0"/>
              <a:t>m</a:t>
            </a:r>
            <a:r>
              <a:rPr lang="en-US" sz="2800" dirty="0"/>
              <a:t> in </a:t>
            </a:r>
            <a:r>
              <a:rPr lang="en-US" sz="2800" i="1" dirty="0"/>
              <a:t>S’</a:t>
            </a:r>
            <a:endParaRPr lang="en-US" sz="2800" dirty="0"/>
          </a:p>
          <a:p>
            <a:pPr marL="457200" indent="-457200">
              <a:buFont typeface="Arial"/>
              <a:buChar char="•"/>
            </a:pPr>
            <a:r>
              <a:rPr lang="en-US" sz="2800" i="1" dirty="0"/>
              <a:t>m</a:t>
            </a:r>
            <a:r>
              <a:rPr lang="en-US" sz="2800" dirty="0"/>
              <a:t> prefers to </a:t>
            </a:r>
            <a:r>
              <a:rPr lang="en-US" sz="2800" i="1" dirty="0"/>
              <a:t>w</a:t>
            </a:r>
            <a:r>
              <a:rPr lang="en-US" sz="2800" dirty="0"/>
              <a:t> to </a:t>
            </a:r>
            <a:r>
              <a:rPr lang="en-US" sz="2800" i="1" dirty="0"/>
              <a:t>w’</a:t>
            </a:r>
            <a:r>
              <a:rPr lang="en-US" sz="2800" dirty="0"/>
              <a:t> (by man-optimality)</a:t>
            </a:r>
          </a:p>
          <a:p>
            <a:pPr marL="457200" indent="-457200">
              <a:buFont typeface="Arial"/>
              <a:buChar char="•"/>
            </a:pPr>
            <a:r>
              <a:rPr lang="en-US" sz="2800" i="1" dirty="0">
                <a:sym typeface="Wingdings"/>
              </a:rPr>
              <a:t> m </a:t>
            </a:r>
            <a:r>
              <a:rPr lang="en-US" sz="2800" dirty="0">
                <a:sym typeface="Wingdings"/>
              </a:rPr>
              <a:t>and </a:t>
            </a:r>
            <a:r>
              <a:rPr lang="en-US" sz="2800" i="1" dirty="0">
                <a:sym typeface="Wingdings"/>
              </a:rPr>
              <a:t>w</a:t>
            </a:r>
            <a:r>
              <a:rPr lang="en-US" sz="2800" dirty="0">
                <a:sym typeface="Wingdings"/>
              </a:rPr>
              <a:t> form blocking pair in </a:t>
            </a:r>
            <a:r>
              <a:rPr lang="en-US" sz="2800" i="1" dirty="0">
                <a:sym typeface="Wingdings"/>
              </a:rPr>
              <a:t>S’</a:t>
            </a:r>
            <a:r>
              <a:rPr lang="en-US" sz="2800" dirty="0">
                <a:sym typeface="Wingdings"/>
              </a:rPr>
              <a:t>  &gt;&lt;</a:t>
            </a:r>
            <a:endParaRPr lang="en-US" sz="3200" i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E044BB5-1CCD-E243-A1CA-00DF64C1E9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54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Incentive issues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828800"/>
          </a:xfrm>
        </p:spPr>
        <p:txBody>
          <a:bodyPr>
            <a:normAutofit/>
          </a:bodyPr>
          <a:lstStyle/>
          <a:p>
            <a:r>
              <a:rPr lang="en-US" dirty="0"/>
              <a:t>Can either side benefit by misreporting?</a:t>
            </a:r>
          </a:p>
          <a:p>
            <a:pPr lvl="1"/>
            <a:r>
              <a:rPr lang="en-US" dirty="0"/>
              <a:t>(Slight extension for rest of talk: participants can mark possible matches as unacceptable – a form of preference list truncation)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457200" y="2895600"/>
            <a:ext cx="8229600" cy="30480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Any algorithm that yields woman- (man-)optimal matching</a:t>
            </a:r>
            <a:br>
              <a:rPr lang="en-US" sz="3600" dirty="0"/>
            </a:br>
            <a:r>
              <a:rPr lang="en-US" sz="3600" dirty="0">
                <a:sym typeface="Wingdings"/>
              </a:rPr>
              <a:t></a:t>
            </a:r>
            <a:br>
              <a:rPr lang="en-US" sz="3600" dirty="0">
                <a:sym typeface="Wingdings"/>
              </a:rPr>
            </a:br>
            <a:r>
              <a:rPr lang="en-US" sz="3600" dirty="0">
                <a:sym typeface="Wingdings"/>
              </a:rPr>
              <a:t>truthful revelation by women (men) is dominant strategy [Roth 1982]</a:t>
            </a:r>
            <a:endParaRPr lang="en-US" sz="3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1AF4C2-E5B3-B54B-9F58-0CB107A6F8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715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457200" y="2458720"/>
          <a:ext cx="3429000" cy="741680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Albert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Diane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Emily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Bradley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Emily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Diane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4495800" y="2458720"/>
          <a:ext cx="3962400" cy="741680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132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2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Diane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Bradley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Albert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Emily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Albert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Bradley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Rounded Rectangle 5"/>
          <p:cNvSpPr/>
          <p:nvPr/>
        </p:nvSpPr>
        <p:spPr>
          <a:xfrm>
            <a:off x="457200" y="228600"/>
            <a:ext cx="8229600" cy="16002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In GS with men proposing, women can benefit by misreporting preferences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457200" y="3352800"/>
          <a:ext cx="3429000" cy="741680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Albert</a:t>
                      </a:r>
                    </a:p>
                  </a:txBody>
                  <a:tcPr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Diane</a:t>
                      </a:r>
                    </a:p>
                  </a:txBody>
                  <a:tcPr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Emily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Bradley</a:t>
                      </a:r>
                    </a:p>
                  </a:txBody>
                  <a:tcPr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Emily</a:t>
                      </a:r>
                    </a:p>
                  </a:txBody>
                  <a:tcPr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Diane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4495800" y="3352800"/>
          <a:ext cx="3962400" cy="741680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132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2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Diane</a:t>
                      </a:r>
                    </a:p>
                  </a:txBody>
                  <a:tcPr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Bradley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Albert</a:t>
                      </a:r>
                    </a:p>
                  </a:txBody>
                  <a:tcPr>
                    <a:solidFill>
                      <a:srgbClr val="C050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Emily</a:t>
                      </a:r>
                    </a:p>
                  </a:txBody>
                  <a:tcPr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Albert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Bradley</a:t>
                      </a:r>
                    </a:p>
                  </a:txBody>
                  <a:tcPr>
                    <a:solidFill>
                      <a:srgbClr val="C050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10" name="Straight Connector 9"/>
          <p:cNvCxnSpPr/>
          <p:nvPr/>
        </p:nvCxnSpPr>
        <p:spPr>
          <a:xfrm>
            <a:off x="114300" y="4191000"/>
            <a:ext cx="89154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590800" y="1981200"/>
            <a:ext cx="396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Truthful reporting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590800" y="4267200"/>
            <a:ext cx="396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Strategic reporting</a:t>
            </a:r>
          </a:p>
        </p:txBody>
      </p:sp>
      <p:graphicFrame>
        <p:nvGraphicFramePr>
          <p:cNvPr id="14" name="Table 13"/>
          <p:cNvGraphicFramePr>
            <a:graphicFrameLocks noGrp="1"/>
          </p:cNvGraphicFramePr>
          <p:nvPr/>
        </p:nvGraphicFramePr>
        <p:xfrm>
          <a:off x="457200" y="4724400"/>
          <a:ext cx="3429000" cy="741680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Albert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Diane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Emily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Bradley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Emily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Diane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/>
        </p:nvGraphicFramePr>
        <p:xfrm>
          <a:off x="4495800" y="4724400"/>
          <a:ext cx="3962400" cy="741680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132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2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Diane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Bradley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Webdings"/>
                          <a:ea typeface="Webdings"/>
                          <a:cs typeface="Webdings"/>
                          <a:sym typeface="Webdings"/>
                        </a:rPr>
                        <a:t>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Emily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Albert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Bradley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6" name="Table 15"/>
          <p:cNvGraphicFramePr>
            <a:graphicFrameLocks noGrp="1"/>
          </p:cNvGraphicFramePr>
          <p:nvPr/>
        </p:nvGraphicFramePr>
        <p:xfrm>
          <a:off x="457200" y="5638800"/>
          <a:ext cx="3429000" cy="741680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Albert</a:t>
                      </a:r>
                    </a:p>
                  </a:txBody>
                  <a:tcPr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Diane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Emily</a:t>
                      </a:r>
                    </a:p>
                  </a:txBody>
                  <a:tcPr>
                    <a:solidFill>
                      <a:srgbClr val="C050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Bradley</a:t>
                      </a:r>
                    </a:p>
                  </a:txBody>
                  <a:tcPr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Emily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Diane</a:t>
                      </a:r>
                    </a:p>
                  </a:txBody>
                  <a:tcPr>
                    <a:solidFill>
                      <a:srgbClr val="C050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7" name="Table 16"/>
          <p:cNvGraphicFramePr>
            <a:graphicFrameLocks noGrp="1"/>
          </p:cNvGraphicFramePr>
          <p:nvPr/>
        </p:nvGraphicFramePr>
        <p:xfrm>
          <a:off x="4495800" y="5638800"/>
          <a:ext cx="3962400" cy="741680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132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2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Diane</a:t>
                      </a:r>
                    </a:p>
                  </a:txBody>
                  <a:tcPr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Bradley</a:t>
                      </a:r>
                    </a:p>
                  </a:txBody>
                  <a:tcPr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Webdings"/>
                          <a:ea typeface="Webdings"/>
                          <a:cs typeface="Webdings"/>
                          <a:sym typeface="Webdings"/>
                        </a:rPr>
                        <a:t>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Emily</a:t>
                      </a:r>
                    </a:p>
                  </a:txBody>
                  <a:tcPr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Albert</a:t>
                      </a:r>
                    </a:p>
                  </a:txBody>
                  <a:tcPr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Bradley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F6463E6-9E21-4E43-B712-B866BBE12A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190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304800" y="1790700"/>
            <a:ext cx="8534400" cy="32766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/>
              <a:t>Claim</a:t>
            </a:r>
            <a:endParaRPr lang="en-US" sz="3200" b="1" dirty="0"/>
          </a:p>
          <a:p>
            <a:pPr algn="ctr"/>
            <a:r>
              <a:rPr lang="en-US" sz="3200" dirty="0"/>
              <a:t>There is </a:t>
            </a:r>
            <a:r>
              <a:rPr lang="en-US" sz="3200" b="1" dirty="0"/>
              <a:t>no</a:t>
            </a:r>
            <a:r>
              <a:rPr lang="en-US" sz="3200" dirty="0"/>
              <a:t> matching mechanism that: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is strategy proof (for both sides); and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always results in a stable outcome (given revealed preferences)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B52FCE3-3CA0-AB41-BD67-D8DB0A3EC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2727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575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Extensions to stable marriage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2DD468-682E-8E4F-8263-E131F987C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9875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8020050" cy="1371600"/>
          </a:xfrm>
        </p:spPr>
        <p:txBody>
          <a:bodyPr>
            <a:normAutofit/>
          </a:bodyPr>
          <a:lstStyle/>
          <a:p>
            <a:r>
              <a:rPr lang="en-US" dirty="0"/>
              <a:t>Imbalance </a:t>
            </a:r>
            <a:r>
              <a:rPr lang="en-US" sz="1800" dirty="0"/>
              <a:t>[</a:t>
            </a:r>
            <a:r>
              <a:rPr lang="en-US" sz="1800" dirty="0" err="1"/>
              <a:t>Ashlagi</a:t>
            </a:r>
            <a:r>
              <a:rPr lang="en-US" sz="1800" dirty="0"/>
              <a:t> et al. 2013]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600200"/>
          </a:xfrm>
        </p:spPr>
        <p:txBody>
          <a:bodyPr/>
          <a:lstStyle/>
          <a:p>
            <a:r>
              <a:rPr lang="en-US" dirty="0"/>
              <a:t>What if we have </a:t>
            </a:r>
            <a:r>
              <a:rPr lang="en-US" i="1" dirty="0"/>
              <a:t>n </a:t>
            </a:r>
            <a:r>
              <a:rPr lang="en-US" dirty="0"/>
              <a:t>men and </a:t>
            </a:r>
            <a:r>
              <a:rPr lang="en-US" i="1" dirty="0"/>
              <a:t>n’</a:t>
            </a:r>
            <a:r>
              <a:rPr lang="en-US" dirty="0"/>
              <a:t> ≠ </a:t>
            </a:r>
            <a:r>
              <a:rPr lang="en-US" i="1" dirty="0"/>
              <a:t>n </a:t>
            </a:r>
            <a:r>
              <a:rPr lang="en-US" dirty="0"/>
              <a:t>women?</a:t>
            </a:r>
          </a:p>
          <a:p>
            <a:r>
              <a:rPr lang="en-US" dirty="0"/>
              <a:t>How does this affect participants?  Core size?</a:t>
            </a:r>
          </a:p>
        </p:txBody>
      </p:sp>
      <p:pic>
        <p:nvPicPr>
          <p:cNvPr id="6" name="Picture 5" descr="ashlagi_graph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687" y="2457450"/>
            <a:ext cx="4876800" cy="36576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5029200" y="3009900"/>
            <a:ext cx="3962400" cy="31051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Being on short side of market: good!</a:t>
            </a:r>
          </a:p>
          <a:p>
            <a:r>
              <a:rPr lang="en-US" sz="2400" dirty="0" err="1"/>
              <a:t>W.h.p</a:t>
            </a:r>
            <a:r>
              <a:rPr lang="en-US" sz="2400" dirty="0"/>
              <a:t>., short side get rank ~</a:t>
            </a:r>
            <a:r>
              <a:rPr lang="en-US" sz="2400" i="1" dirty="0"/>
              <a:t>log</a:t>
            </a:r>
            <a:r>
              <a:rPr lang="en-US" sz="2400" dirty="0"/>
              <a:t>(</a:t>
            </a:r>
            <a:r>
              <a:rPr lang="en-US" sz="2400" i="1" dirty="0"/>
              <a:t>n</a:t>
            </a:r>
            <a:r>
              <a:rPr lang="en-US" sz="2400" dirty="0"/>
              <a:t>)</a:t>
            </a:r>
          </a:p>
          <a:p>
            <a:r>
              <a:rPr lang="en-US" sz="2400" i="1" dirty="0"/>
              <a:t>…</a:t>
            </a:r>
            <a:r>
              <a:rPr lang="en-US" sz="2400" dirty="0"/>
              <a:t> long side gets</a:t>
            </a:r>
            <a:br>
              <a:rPr lang="en-US" sz="2400" dirty="0"/>
            </a:br>
            <a:r>
              <a:rPr lang="en-US" sz="2400" dirty="0"/>
              <a:t>rank ~random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199" y="5791884"/>
            <a:ext cx="45342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/>
              <a:t># women held constant at n’ = 40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082DC4-F48E-C740-91EF-6C20A83424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630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 build="p"/>
      <p:bldP spid="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6515100" cy="1371600"/>
          </a:xfrm>
        </p:spPr>
        <p:txBody>
          <a:bodyPr/>
          <a:lstStyle/>
          <a:p>
            <a:r>
              <a:rPr lang="en-US" dirty="0"/>
              <a:t>Imbalance </a:t>
            </a:r>
            <a:r>
              <a:rPr lang="en-US" sz="2000" dirty="0"/>
              <a:t>[</a:t>
            </a:r>
            <a:r>
              <a:rPr lang="en-US" sz="2000" dirty="0" err="1"/>
              <a:t>Ashlagi</a:t>
            </a:r>
            <a:r>
              <a:rPr lang="en-US" sz="2000" dirty="0"/>
              <a:t> et al. 2013]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600200"/>
          </a:xfrm>
        </p:spPr>
        <p:txBody>
          <a:bodyPr/>
          <a:lstStyle/>
          <a:p>
            <a:r>
              <a:rPr lang="en-US" dirty="0"/>
              <a:t>Not many stable </a:t>
            </a:r>
            <a:r>
              <a:rPr lang="en-US" dirty="0" err="1"/>
              <a:t>matchings</a:t>
            </a:r>
            <a:r>
              <a:rPr lang="en-US" dirty="0"/>
              <a:t> with even small imbalances in the market</a:t>
            </a:r>
          </a:p>
        </p:txBody>
      </p:sp>
      <p:pic>
        <p:nvPicPr>
          <p:cNvPr id="5" name="Picture 4" descr="ashlagi_graph_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47800" y="2717800"/>
            <a:ext cx="6235700" cy="39878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7D8BAD-E572-2042-B804-2982239A80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6078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6438900" cy="1371600"/>
          </a:xfrm>
        </p:spPr>
        <p:txBody>
          <a:bodyPr/>
          <a:lstStyle/>
          <a:p>
            <a:r>
              <a:rPr lang="en-US" dirty="0"/>
              <a:t>Imbalance </a:t>
            </a:r>
            <a:r>
              <a:rPr lang="en-US" sz="2000" dirty="0"/>
              <a:t>[</a:t>
            </a:r>
            <a:r>
              <a:rPr lang="en-US" sz="2000" dirty="0" err="1"/>
              <a:t>Ashlagi</a:t>
            </a:r>
            <a:r>
              <a:rPr lang="en-US" sz="2000" dirty="0"/>
              <a:t> et al. 2013]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“Rural hospital theorem” [Roth 1986]:</a:t>
            </a:r>
          </a:p>
          <a:p>
            <a:pPr lvl="1"/>
            <a:r>
              <a:rPr lang="en-US" dirty="0"/>
              <a:t>The set of residents and hospitals that are unmatched is </a:t>
            </a:r>
            <a:r>
              <a:rPr lang="en-US" b="1" dirty="0"/>
              <a:t>the same </a:t>
            </a:r>
            <a:r>
              <a:rPr lang="en-US" dirty="0"/>
              <a:t>for all stable </a:t>
            </a:r>
            <a:r>
              <a:rPr lang="en-US" dirty="0" err="1"/>
              <a:t>matchings</a:t>
            </a:r>
            <a:endParaRPr lang="en-US" dirty="0"/>
          </a:p>
          <a:p>
            <a:r>
              <a:rPr lang="en-US" dirty="0"/>
              <a:t>Assume </a:t>
            </a:r>
            <a:r>
              <a:rPr lang="en-US" i="1" dirty="0"/>
              <a:t>n</a:t>
            </a:r>
            <a:r>
              <a:rPr lang="en-US" dirty="0"/>
              <a:t> men, </a:t>
            </a:r>
            <a:r>
              <a:rPr lang="en-US" i="1" dirty="0"/>
              <a:t>n+1</a:t>
            </a:r>
            <a:r>
              <a:rPr lang="en-US" dirty="0"/>
              <a:t> women</a:t>
            </a:r>
          </a:p>
          <a:p>
            <a:pPr lvl="1"/>
            <a:r>
              <a:rPr lang="en-US" dirty="0"/>
              <a:t>One woman </a:t>
            </a:r>
            <a:r>
              <a:rPr lang="en-US" i="1" dirty="0"/>
              <a:t>w</a:t>
            </a:r>
            <a:r>
              <a:rPr lang="en-US" dirty="0"/>
              <a:t> unmatched in all stable </a:t>
            </a:r>
            <a:r>
              <a:rPr lang="en-US" dirty="0" err="1"/>
              <a:t>matchings</a:t>
            </a:r>
            <a:endParaRPr lang="en-US" dirty="0"/>
          </a:p>
          <a:p>
            <a:pPr lvl="1"/>
            <a:r>
              <a:rPr lang="en-US" dirty="0">
                <a:sym typeface="Wingdings"/>
              </a:rPr>
              <a:t> Drop </a:t>
            </a:r>
            <a:r>
              <a:rPr lang="en-US" i="1" dirty="0">
                <a:sym typeface="Wingdings"/>
              </a:rPr>
              <a:t>w</a:t>
            </a:r>
            <a:r>
              <a:rPr lang="en-US" dirty="0">
                <a:sym typeface="Wingdings"/>
              </a:rPr>
              <a:t>, same stable </a:t>
            </a:r>
            <a:r>
              <a:rPr lang="en-US" dirty="0" err="1">
                <a:sym typeface="Wingdings"/>
              </a:rPr>
              <a:t>matchings</a:t>
            </a:r>
            <a:endParaRPr lang="en-US" dirty="0">
              <a:sym typeface="Wingdings"/>
            </a:endParaRPr>
          </a:p>
          <a:p>
            <a:r>
              <a:rPr lang="en-US" dirty="0">
                <a:sym typeface="Wingdings"/>
              </a:rPr>
              <a:t>Take stable </a:t>
            </a:r>
            <a:r>
              <a:rPr lang="en-US" dirty="0" err="1">
                <a:sym typeface="Wingdings"/>
              </a:rPr>
              <a:t>matchings</a:t>
            </a:r>
            <a:r>
              <a:rPr lang="en-US" dirty="0">
                <a:sym typeface="Wingdings"/>
              </a:rPr>
              <a:t> with </a:t>
            </a:r>
            <a:r>
              <a:rPr lang="en-US" i="1" dirty="0">
                <a:sym typeface="Wingdings"/>
              </a:rPr>
              <a:t>n</a:t>
            </a:r>
            <a:r>
              <a:rPr lang="en-US" dirty="0">
                <a:sym typeface="Wingdings"/>
              </a:rPr>
              <a:t> women</a:t>
            </a:r>
          </a:p>
          <a:p>
            <a:pPr lvl="1"/>
            <a:r>
              <a:rPr lang="en-US" dirty="0">
                <a:sym typeface="Wingdings"/>
              </a:rPr>
              <a:t>Stay stable if we add in </a:t>
            </a:r>
            <a:r>
              <a:rPr lang="en-US" i="1" dirty="0">
                <a:sym typeface="Wingdings"/>
              </a:rPr>
              <a:t>w</a:t>
            </a:r>
            <a:r>
              <a:rPr lang="en-US" dirty="0">
                <a:sym typeface="Wingdings"/>
              </a:rPr>
              <a:t> </a:t>
            </a:r>
            <a:r>
              <a:rPr lang="en-US" b="1" dirty="0">
                <a:sym typeface="Wingdings"/>
              </a:rPr>
              <a:t>if</a:t>
            </a:r>
            <a:r>
              <a:rPr lang="en-US" dirty="0">
                <a:sym typeface="Wingdings"/>
              </a:rPr>
              <a:t> no men prefer </a:t>
            </a:r>
            <a:r>
              <a:rPr lang="en-US" i="1" dirty="0">
                <a:sym typeface="Wingdings"/>
              </a:rPr>
              <a:t>w</a:t>
            </a:r>
            <a:r>
              <a:rPr lang="en-US" dirty="0">
                <a:sym typeface="Wingdings"/>
              </a:rPr>
              <a:t> to their current match</a:t>
            </a:r>
          </a:p>
          <a:p>
            <a:pPr lvl="1"/>
            <a:r>
              <a:rPr lang="en-US" dirty="0">
                <a:sym typeface="Wingdings"/>
              </a:rPr>
              <a:t> average rank of men’s matches is low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1C5AEF-C858-D34E-AD63-CCEADF0A7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738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this lecture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Stable marriage problem</a:t>
            </a:r>
          </a:p>
          <a:p>
            <a:pPr lvl="1"/>
            <a:r>
              <a:rPr lang="en-US" dirty="0"/>
              <a:t>Bipartite, one vertex to one vertex</a:t>
            </a:r>
            <a:br>
              <a:rPr lang="en-US" dirty="0"/>
            </a:br>
            <a:endParaRPr lang="en-US" dirty="0"/>
          </a:p>
          <a:p>
            <a:r>
              <a:rPr lang="en-US" dirty="0"/>
              <a:t>Stable roommates problem</a:t>
            </a:r>
          </a:p>
          <a:p>
            <a:pPr lvl="1"/>
            <a:r>
              <a:rPr lang="en-US" dirty="0"/>
              <a:t>Not bipartite, one vertex to one vertex </a:t>
            </a:r>
            <a:br>
              <a:rPr lang="en-US" dirty="0"/>
            </a:br>
            <a:endParaRPr lang="en-US" dirty="0"/>
          </a:p>
          <a:p>
            <a:r>
              <a:rPr lang="en-US" dirty="0"/>
              <a:t>Hospitals/Residents problem</a:t>
            </a:r>
          </a:p>
          <a:p>
            <a:pPr lvl="1"/>
            <a:r>
              <a:rPr lang="en-US" dirty="0"/>
              <a:t>Bipartite, one vertex to many vertices</a:t>
            </a:r>
          </a:p>
          <a:p>
            <a:endParaRPr lang="en-US" dirty="0"/>
          </a:p>
        </p:txBody>
      </p:sp>
      <p:pic>
        <p:nvPicPr>
          <p:cNvPr id="3" name="Picture 2" descr="sketchpad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1" y="2730321"/>
            <a:ext cx="756903" cy="1005840"/>
          </a:xfrm>
          <a:prstGeom prst="rect">
            <a:avLst/>
          </a:prstGeom>
        </p:spPr>
      </p:pic>
      <p:pic>
        <p:nvPicPr>
          <p:cNvPr id="6" name="Picture 5" descr="david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1" y="1587372"/>
            <a:ext cx="782320" cy="1005840"/>
          </a:xfrm>
          <a:prstGeom prst="rect">
            <a:avLst/>
          </a:prstGeom>
        </p:spPr>
      </p:pic>
      <p:pic>
        <p:nvPicPr>
          <p:cNvPr id="7" name="Picture 6" descr="david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1" y="3901389"/>
            <a:ext cx="782320" cy="100584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023328-CB3C-A44E-929C-BAB2102EE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472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867650" cy="1371600"/>
          </a:xfrm>
        </p:spPr>
        <p:txBody>
          <a:bodyPr>
            <a:normAutofit/>
          </a:bodyPr>
          <a:lstStyle/>
          <a:p>
            <a:r>
              <a:rPr lang="en-US" dirty="0"/>
              <a:t>Online arrival </a:t>
            </a:r>
            <a:r>
              <a:rPr lang="en-US" sz="2000" dirty="0"/>
              <a:t>[</a:t>
            </a:r>
            <a:r>
              <a:rPr lang="en-US" sz="2000" dirty="0" err="1"/>
              <a:t>Khuller</a:t>
            </a:r>
            <a:r>
              <a:rPr lang="en-US" sz="2000" dirty="0"/>
              <a:t> et al. 1993]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Random preferences, men arrive over time, once matched nobody can switch</a:t>
            </a:r>
          </a:p>
          <a:p>
            <a:r>
              <a:rPr lang="en-US" b="1" dirty="0"/>
              <a:t>Algorithm</a:t>
            </a:r>
            <a:r>
              <a:rPr lang="en-US" dirty="0"/>
              <a:t>: match </a:t>
            </a:r>
            <a:r>
              <a:rPr lang="en-US" i="1" dirty="0"/>
              <a:t>m </a:t>
            </a:r>
            <a:r>
              <a:rPr lang="en-US" dirty="0"/>
              <a:t>to highest-ranked free </a:t>
            </a:r>
            <a:r>
              <a:rPr lang="en-US" i="1" dirty="0"/>
              <a:t>w</a:t>
            </a:r>
          </a:p>
          <a:p>
            <a:pPr lvl="1"/>
            <a:r>
              <a:rPr lang="en-US" dirty="0"/>
              <a:t>On average, </a:t>
            </a:r>
            <a:r>
              <a:rPr lang="en-US" i="1" dirty="0"/>
              <a:t>O</a:t>
            </a:r>
            <a:r>
              <a:rPr lang="en-US" dirty="0"/>
              <a:t>(</a:t>
            </a:r>
            <a:r>
              <a:rPr lang="en-US" i="1" dirty="0" err="1"/>
              <a:t>nlog</a:t>
            </a:r>
            <a:r>
              <a:rPr lang="en-US" dirty="0"/>
              <a:t>(</a:t>
            </a:r>
            <a:r>
              <a:rPr lang="en-US" i="1" dirty="0"/>
              <a:t>n</a:t>
            </a:r>
            <a:r>
              <a:rPr lang="en-US" dirty="0"/>
              <a:t>)) unstable pairs</a:t>
            </a:r>
          </a:p>
          <a:p>
            <a:r>
              <a:rPr lang="en-US" dirty="0"/>
              <a:t>No deterministic </a:t>
            </a:r>
            <a:r>
              <a:rPr lang="en-US" b="1" dirty="0"/>
              <a:t>or randomized</a:t>
            </a:r>
            <a:r>
              <a:rPr lang="en-US" dirty="0"/>
              <a:t> algorithm can do better than </a:t>
            </a:r>
            <a:r>
              <a:rPr lang="en-US" dirty="0" err="1"/>
              <a:t>Ω</a:t>
            </a:r>
            <a:r>
              <a:rPr lang="en-US" dirty="0"/>
              <a:t>(n</a:t>
            </a:r>
            <a:r>
              <a:rPr lang="en-US" baseline="30000" dirty="0"/>
              <a:t>2</a:t>
            </a:r>
            <a:r>
              <a:rPr lang="en-US" dirty="0"/>
              <a:t>) unstable pairs!</a:t>
            </a:r>
          </a:p>
          <a:p>
            <a:pPr lvl="1"/>
            <a:r>
              <a:rPr lang="en-US" dirty="0"/>
              <a:t>Not better with randomization </a:t>
            </a:r>
            <a:r>
              <a:rPr lang="en-US" dirty="0">
                <a:sym typeface="Wingdings"/>
              </a:rPr>
              <a:t>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F0F1B6-9FD3-9247-83F9-1D52CEE006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356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Incomplete </a:t>
            </a:r>
            <a:r>
              <a:rPr lang="en-US" dirty="0" err="1"/>
              <a:t>prefs</a:t>
            </a:r>
            <a:r>
              <a:rPr lang="en-US" dirty="0"/>
              <a:t> </a:t>
            </a:r>
            <a:r>
              <a:rPr lang="en-US" sz="1800" dirty="0"/>
              <a:t>[</a:t>
            </a:r>
            <a:r>
              <a:rPr lang="en-US" sz="1800" dirty="0" err="1"/>
              <a:t>Manlove</a:t>
            </a:r>
            <a:r>
              <a:rPr lang="en-US" sz="1800" dirty="0"/>
              <a:t> et al. 2002]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Before: complete + strict preferences</a:t>
            </a:r>
          </a:p>
          <a:p>
            <a:pPr lvl="1"/>
            <a:r>
              <a:rPr lang="en-US" dirty="0"/>
              <a:t>Easy to compute, lots of nice properties</a:t>
            </a:r>
          </a:p>
          <a:p>
            <a:r>
              <a:rPr lang="en-US" dirty="0"/>
              <a:t>Incomplete preferences</a:t>
            </a:r>
          </a:p>
          <a:p>
            <a:pPr lvl="1"/>
            <a:r>
              <a:rPr lang="en-US" dirty="0"/>
              <a:t>May exist: stable </a:t>
            </a:r>
            <a:r>
              <a:rPr lang="en-US" dirty="0" err="1"/>
              <a:t>matchings</a:t>
            </a:r>
            <a:r>
              <a:rPr lang="en-US" dirty="0"/>
              <a:t> of </a:t>
            </a:r>
            <a:r>
              <a:rPr lang="en-US" b="1" dirty="0"/>
              <a:t>different sizes</a:t>
            </a:r>
          </a:p>
          <a:p>
            <a:r>
              <a:rPr lang="en-US" dirty="0"/>
              <a:t>Everything becomes hard!</a:t>
            </a:r>
          </a:p>
          <a:p>
            <a:pPr lvl="1"/>
            <a:r>
              <a:rPr lang="en-US" dirty="0"/>
              <a:t>Finding max or min cardinality stable matching</a:t>
            </a:r>
          </a:p>
          <a:p>
            <a:pPr lvl="1"/>
            <a:r>
              <a:rPr lang="en-US" dirty="0"/>
              <a:t>Determining if &lt;</a:t>
            </a:r>
            <a:r>
              <a:rPr lang="en-US" i="1" dirty="0" err="1"/>
              <a:t>m</a:t>
            </a:r>
            <a:r>
              <a:rPr lang="en-US" dirty="0" err="1"/>
              <a:t>,</a:t>
            </a:r>
            <a:r>
              <a:rPr lang="en-US" i="1" dirty="0" err="1"/>
              <a:t>w</a:t>
            </a:r>
            <a:r>
              <a:rPr lang="en-US" dirty="0"/>
              <a:t>&gt; are stable</a:t>
            </a:r>
          </a:p>
          <a:p>
            <a:pPr lvl="1"/>
            <a:r>
              <a:rPr lang="en-US" dirty="0"/>
              <a:t>Finding/approx. finding “egalitarian” matching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4186D7-3D92-6341-9B05-9690B1FFC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6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360276" cy="1371600"/>
          </a:xfrm>
        </p:spPr>
        <p:txBody>
          <a:bodyPr/>
          <a:lstStyle/>
          <a:p>
            <a:r>
              <a:rPr lang="en-US"/>
              <a:t>Non-bipartite graph …?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Matching is defined on general graphs:</a:t>
            </a:r>
          </a:p>
          <a:p>
            <a:pPr lvl="1"/>
            <a:r>
              <a:rPr lang="en-US" dirty="0"/>
              <a:t>“Set of edges, each vertex included at most once”</a:t>
            </a:r>
          </a:p>
          <a:p>
            <a:pPr lvl="1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(Finally, no more “men” or “women” …)</a:t>
            </a:r>
          </a:p>
          <a:p>
            <a:r>
              <a:rPr lang="en-US" dirty="0"/>
              <a:t>The stable roommates problem is stable marriage generalized to any graph</a:t>
            </a:r>
          </a:p>
          <a:p>
            <a:r>
              <a:rPr lang="en-US" dirty="0"/>
              <a:t>Each vertex ranks all n-1 other vertices</a:t>
            </a:r>
          </a:p>
          <a:p>
            <a:pPr lvl="1"/>
            <a:r>
              <a:rPr lang="en-US" dirty="0"/>
              <a:t>(Variations with/without truncation)</a:t>
            </a:r>
          </a:p>
          <a:p>
            <a:r>
              <a:rPr lang="en-US" dirty="0"/>
              <a:t>Same notion of stability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FBF6FB-DCA7-9940-A859-0CB52EC6F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468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Is this different than stable marriage?</a:t>
            </a:r>
          </a:p>
        </p:txBody>
      </p:sp>
      <p:graphicFrame>
        <p:nvGraphicFramePr>
          <p:cNvPr id="21" name="Content Placeholder 3"/>
          <p:cNvGraphicFramePr>
            <a:graphicFrameLocks noGrp="1"/>
          </p:cNvGraphicFramePr>
          <p:nvPr>
            <p:ph idx="1"/>
          </p:nvPr>
        </p:nvGraphicFramePr>
        <p:xfrm>
          <a:off x="457200" y="2545080"/>
          <a:ext cx="8229600" cy="1828800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2057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Alana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Brian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Cynthia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Dracula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Brian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Cynthia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Alana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Dracula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Cynthia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Alana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Brian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Dracula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Dracula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rgbClr val="7F7F7F"/>
                          </a:solidFill>
                        </a:rPr>
                        <a:t>(Anyone)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rgbClr val="7F7F7F"/>
                          </a:solidFill>
                        </a:rPr>
                        <a:t>(Anyone)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rgbClr val="7F7F7F"/>
                          </a:solidFill>
                        </a:rPr>
                        <a:t>(Anyone)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27" name="Picture 26" descr="emoticon_4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41319" y="3923916"/>
            <a:ext cx="457200" cy="457200"/>
          </a:xfrm>
          <a:prstGeom prst="rect">
            <a:avLst/>
          </a:prstGeom>
        </p:spPr>
      </p:pic>
      <p:pic>
        <p:nvPicPr>
          <p:cNvPr id="29" name="Picture 28" descr="emoticon_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24200" y="1447800"/>
            <a:ext cx="1104181" cy="914400"/>
          </a:xfrm>
          <a:prstGeom prst="rect">
            <a:avLst/>
          </a:prstGeom>
        </p:spPr>
      </p:pic>
      <p:pic>
        <p:nvPicPr>
          <p:cNvPr id="30" name="Picture 29" descr="emoticon_3.png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700" b="98400" l="2000" r="97600">
                        <a14:foregroundMark x1="42000" y1="30100" x2="42000" y2="30100"/>
                        <a14:foregroundMark x1="61600" y1="28900" x2="61600" y2="28900"/>
                        <a14:foregroundMark x1="26300" y1="40400" x2="40600" y2="26900"/>
                        <a14:foregroundMark x1="45300" y1="43700" x2="40800" y2="30500"/>
                        <a14:foregroundMark x1="56800" y1="45100" x2="58600" y2="28500"/>
                        <a14:foregroundMark x1="77800" y1="43300" x2="66500" y2="307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39000" y="1447800"/>
            <a:ext cx="914400" cy="914400"/>
          </a:xfrm>
          <a:prstGeom prst="rect">
            <a:avLst/>
          </a:prstGeom>
        </p:spPr>
      </p:pic>
      <p:pic>
        <p:nvPicPr>
          <p:cNvPr id="31" name="Picture 30" descr="emoticon_2.png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900" b="98000" l="1600" r="98400">
                        <a14:foregroundMark x1="17400" y1="35000" x2="28500" y2="26100"/>
                        <a14:foregroundMark x1="34600" y1="34600" x2="22900" y2="27900"/>
                        <a14:foregroundMark x1="30500" y1="49500" x2="34200" y2="42100"/>
                        <a14:foregroundMark x1="34000" y1="35400" x2="34000" y2="413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81600" y="1447800"/>
            <a:ext cx="914400" cy="914400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4343400" y="1600200"/>
            <a:ext cx="60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&gt;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6400800" y="1600200"/>
            <a:ext cx="60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&gt;</a:t>
            </a:r>
          </a:p>
        </p:txBody>
      </p:sp>
      <p:sp>
        <p:nvSpPr>
          <p:cNvPr id="34" name="Rounded Rectangle 33"/>
          <p:cNvSpPr/>
          <p:nvPr/>
        </p:nvSpPr>
        <p:spPr>
          <a:xfrm>
            <a:off x="457200" y="4724400"/>
            <a:ext cx="8229600" cy="19050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No stable matching exists!</a:t>
            </a:r>
          </a:p>
          <a:p>
            <a:pPr algn="ctr"/>
            <a:r>
              <a:rPr lang="en-US" sz="3200" dirty="0"/>
              <a:t>Anyone paired with Dracula (</a:t>
            </a:r>
            <a:r>
              <a:rPr lang="en-US" sz="3200" dirty="0" err="1"/>
              <a:t>i</a:t>
            </a:r>
            <a:r>
              <a:rPr lang="en-US" sz="3200" dirty="0"/>
              <a:t>) prefers some other </a:t>
            </a:r>
            <a:r>
              <a:rPr lang="en-US" sz="3200" i="1" dirty="0"/>
              <a:t>v </a:t>
            </a:r>
            <a:r>
              <a:rPr lang="en-US" sz="3200" dirty="0"/>
              <a:t>and (ii) is preferred by that </a:t>
            </a:r>
            <a:r>
              <a:rPr lang="en-US" sz="3200" i="1" dirty="0"/>
              <a:t>v</a:t>
            </a:r>
            <a:endParaRPr lang="en-US" sz="3200" dirty="0"/>
          </a:p>
        </p:txBody>
      </p:sp>
      <p:sp>
        <p:nvSpPr>
          <p:cNvPr id="35" name="TextBox 34"/>
          <p:cNvSpPr txBox="1"/>
          <p:nvPr/>
        </p:nvSpPr>
        <p:spPr>
          <a:xfrm>
            <a:off x="-744093" y="591356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DAD5CC2-581A-CA48-B754-5978AD146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947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/>
      <p:bldP spid="34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Hopeless?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we build an algorithm that:</a:t>
            </a:r>
          </a:p>
          <a:p>
            <a:pPr lvl="1"/>
            <a:r>
              <a:rPr lang="en-US" dirty="0"/>
              <a:t>Finds a stable matching; or</a:t>
            </a:r>
          </a:p>
          <a:p>
            <a:pPr lvl="1"/>
            <a:r>
              <a:rPr lang="en-US" dirty="0"/>
              <a:t>Reports nonexistence</a:t>
            </a:r>
          </a:p>
          <a:p>
            <a:pPr marL="0" indent="0">
              <a:buNone/>
            </a:pPr>
            <a:r>
              <a:rPr lang="en-US" dirty="0"/>
              <a:t>… In polynomial time?</a:t>
            </a:r>
            <a:br>
              <a:rPr lang="en-US" dirty="0"/>
            </a:br>
            <a:endParaRPr lang="en-US" dirty="0"/>
          </a:p>
          <a:p>
            <a:r>
              <a:rPr lang="en-US" dirty="0"/>
              <a:t>Yes! [Irving 1985]</a:t>
            </a:r>
          </a:p>
          <a:p>
            <a:pPr lvl="1"/>
            <a:r>
              <a:rPr lang="en-US" dirty="0"/>
              <a:t>Builds on Gale-Shapley ideas and</a:t>
            </a:r>
            <a:br>
              <a:rPr lang="en-US" dirty="0"/>
            </a:br>
            <a:r>
              <a:rPr lang="en-US" dirty="0"/>
              <a:t>work by </a:t>
            </a:r>
            <a:r>
              <a:rPr lang="en-US" dirty="0" err="1"/>
              <a:t>McVitie</a:t>
            </a:r>
            <a:r>
              <a:rPr lang="en-US" dirty="0"/>
              <a:t> and Wilson [1971]</a:t>
            </a:r>
          </a:p>
        </p:txBody>
      </p:sp>
      <p:sp>
        <p:nvSpPr>
          <p:cNvPr id="5" name="Cloud Callout 4"/>
          <p:cNvSpPr/>
          <p:nvPr/>
        </p:nvSpPr>
        <p:spPr>
          <a:xfrm flipH="1">
            <a:off x="5314950" y="2133600"/>
            <a:ext cx="1981200" cy="1066800"/>
          </a:xfrm>
          <a:prstGeom prst="cloudCallou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Hmm …</a:t>
            </a:r>
          </a:p>
        </p:txBody>
      </p:sp>
      <p:pic>
        <p:nvPicPr>
          <p:cNvPr id="4" name="Picture 3" descr="knuth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5150" y="2667000"/>
            <a:ext cx="1884578" cy="219456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DD8D8C-144A-4F41-8B8C-3902D85E80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522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Irving’s algorithm: Phase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Run a deferred acceptance-type algorithm</a:t>
            </a:r>
          </a:p>
          <a:p>
            <a:r>
              <a:rPr lang="en-US" dirty="0"/>
              <a:t>If at least one person is unmatched: nonexistence</a:t>
            </a:r>
          </a:p>
          <a:p>
            <a:r>
              <a:rPr lang="en-US" dirty="0"/>
              <a:t>Else: create a reduced set of preferences</a:t>
            </a:r>
          </a:p>
          <a:p>
            <a:pPr lvl="2"/>
            <a:r>
              <a:rPr lang="en-US" i="1" dirty="0"/>
              <a:t>a </a:t>
            </a:r>
            <a:r>
              <a:rPr lang="en-US" dirty="0"/>
              <a:t>holds proposal from </a:t>
            </a:r>
            <a:r>
              <a:rPr lang="en-US" i="1" dirty="0"/>
              <a:t>b</a:t>
            </a:r>
            <a:r>
              <a:rPr lang="en-US" dirty="0"/>
              <a:t> </a:t>
            </a:r>
            <a:r>
              <a:rPr lang="en-US" dirty="0">
                <a:sym typeface="Wingdings"/>
              </a:rPr>
              <a:t> </a:t>
            </a:r>
            <a:r>
              <a:rPr lang="en-US" i="1" dirty="0">
                <a:sym typeface="Wingdings"/>
              </a:rPr>
              <a:t>a </a:t>
            </a:r>
            <a:r>
              <a:rPr lang="en-US" dirty="0">
                <a:sym typeface="Wingdings"/>
              </a:rPr>
              <a:t>truncates all </a:t>
            </a:r>
            <a:r>
              <a:rPr lang="en-US" i="1" dirty="0">
                <a:sym typeface="Wingdings"/>
              </a:rPr>
              <a:t>x</a:t>
            </a:r>
            <a:r>
              <a:rPr lang="en-US" dirty="0">
                <a:sym typeface="Wingdings"/>
              </a:rPr>
              <a:t> after </a:t>
            </a:r>
            <a:r>
              <a:rPr lang="en-US" i="1" dirty="0">
                <a:sym typeface="Wingdings"/>
              </a:rPr>
              <a:t>b</a:t>
            </a:r>
          </a:p>
          <a:p>
            <a:pPr lvl="2"/>
            <a:r>
              <a:rPr lang="en-US" dirty="0">
                <a:sym typeface="Wingdings"/>
              </a:rPr>
              <a:t>Remove </a:t>
            </a:r>
            <a:r>
              <a:rPr lang="en-US" i="1" dirty="0">
                <a:sym typeface="Wingdings"/>
              </a:rPr>
              <a:t>a</a:t>
            </a:r>
            <a:r>
              <a:rPr lang="en-US" dirty="0">
                <a:sym typeface="Wingdings"/>
              </a:rPr>
              <a:t> from </a:t>
            </a:r>
            <a:r>
              <a:rPr lang="en-US" i="1" dirty="0">
                <a:sym typeface="Wingdings"/>
              </a:rPr>
              <a:t>x</a:t>
            </a:r>
            <a:r>
              <a:rPr lang="en-US" dirty="0">
                <a:sym typeface="Wingdings"/>
              </a:rPr>
              <a:t>’s preferences</a:t>
            </a:r>
          </a:p>
          <a:p>
            <a:pPr lvl="2"/>
            <a:r>
              <a:rPr lang="en-US" dirty="0">
                <a:sym typeface="Wingdings"/>
              </a:rPr>
              <a:t>Note: </a:t>
            </a:r>
            <a:r>
              <a:rPr lang="en-US" i="1" dirty="0">
                <a:sym typeface="Wingdings"/>
              </a:rPr>
              <a:t>a</a:t>
            </a:r>
            <a:r>
              <a:rPr lang="en-US" dirty="0">
                <a:sym typeface="Wingdings"/>
              </a:rPr>
              <a:t> is at the top of </a:t>
            </a:r>
            <a:r>
              <a:rPr lang="en-US" i="1" dirty="0">
                <a:sym typeface="Wingdings"/>
              </a:rPr>
              <a:t>b</a:t>
            </a:r>
            <a:r>
              <a:rPr lang="en-US" dirty="0">
                <a:sym typeface="Wingdings"/>
              </a:rPr>
              <a:t>’s list</a:t>
            </a:r>
          </a:p>
          <a:p>
            <a:r>
              <a:rPr lang="en-US" dirty="0">
                <a:sym typeface="Wingdings"/>
              </a:rPr>
              <a:t>If any truncated list is empty: nonexistence</a:t>
            </a:r>
          </a:p>
          <a:p>
            <a:r>
              <a:rPr lang="en-US" dirty="0">
                <a:sym typeface="Wingdings"/>
              </a:rPr>
              <a:t>Else: this is a “stable table” – continue to Phase 2</a:t>
            </a:r>
          </a:p>
          <a:p>
            <a:pPr lvl="3"/>
            <a:endParaRPr lang="en-US" i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A309E3-41E6-F94D-BFA2-8D3638C0E8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568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i="1" dirty="0"/>
              <a:t>a</a:t>
            </a:r>
            <a:r>
              <a:rPr lang="en-US" dirty="0"/>
              <a:t> is first on </a:t>
            </a:r>
            <a:r>
              <a:rPr lang="en-US" i="1" dirty="0"/>
              <a:t>b</a:t>
            </a:r>
            <a:r>
              <a:rPr lang="en-US" dirty="0"/>
              <a:t>’s list </a:t>
            </a:r>
            <a:r>
              <a:rPr lang="en-US" dirty="0" err="1"/>
              <a:t>iff</a:t>
            </a:r>
            <a:r>
              <a:rPr lang="en-US" dirty="0"/>
              <a:t> </a:t>
            </a:r>
            <a:r>
              <a:rPr lang="en-US" i="1" dirty="0"/>
              <a:t>b</a:t>
            </a:r>
            <a:r>
              <a:rPr lang="en-US" dirty="0"/>
              <a:t> is last on </a:t>
            </a:r>
            <a:r>
              <a:rPr lang="en-US" i="1" dirty="0"/>
              <a:t>a</a:t>
            </a:r>
            <a:r>
              <a:rPr lang="en-US" dirty="0"/>
              <a:t>’s</a:t>
            </a:r>
          </a:p>
          <a:p>
            <a:pPr marL="514350" indent="-514350">
              <a:buFont typeface="+mj-lt"/>
              <a:buAutoNum type="arabicPeriod"/>
            </a:pPr>
            <a:r>
              <a:rPr lang="en-US" i="1" dirty="0"/>
              <a:t>a</a:t>
            </a:r>
            <a:r>
              <a:rPr lang="en-US" dirty="0"/>
              <a:t> is not on </a:t>
            </a:r>
            <a:r>
              <a:rPr lang="en-US" i="1" dirty="0"/>
              <a:t>b</a:t>
            </a:r>
            <a:r>
              <a:rPr lang="en-US" dirty="0"/>
              <a:t>’s list </a:t>
            </a:r>
            <a:r>
              <a:rPr lang="en-US" dirty="0" err="1"/>
              <a:t>iff</a:t>
            </a:r>
            <a:endParaRPr lang="en-US" dirty="0"/>
          </a:p>
          <a:p>
            <a:pPr marL="914400" lvl="1" indent="-514350"/>
            <a:r>
              <a:rPr lang="en-US" i="1" dirty="0"/>
              <a:t>b</a:t>
            </a:r>
            <a:r>
              <a:rPr lang="en-US" dirty="0"/>
              <a:t> is not on </a:t>
            </a:r>
            <a:r>
              <a:rPr lang="en-US" i="1" dirty="0"/>
              <a:t>a</a:t>
            </a:r>
            <a:r>
              <a:rPr lang="en-US" dirty="0"/>
              <a:t>’s list</a:t>
            </a:r>
          </a:p>
          <a:p>
            <a:pPr marL="914400" lvl="1" indent="-514350"/>
            <a:r>
              <a:rPr lang="en-US" i="1" dirty="0"/>
              <a:t>a</a:t>
            </a:r>
            <a:r>
              <a:rPr lang="en-US" dirty="0"/>
              <a:t> prefers last element on list to </a:t>
            </a:r>
            <a:r>
              <a:rPr lang="en-US" i="1" dirty="0"/>
              <a:t>b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No reduced list is empty</a:t>
            </a:r>
          </a:p>
          <a:p>
            <a:r>
              <a:rPr lang="en-US" dirty="0"/>
              <a:t>Note 1: stable table with all lists length 1 is a stable matching</a:t>
            </a:r>
          </a:p>
          <a:p>
            <a:r>
              <a:rPr lang="en-US" dirty="0"/>
              <a:t>Note 2: any stable </a:t>
            </a:r>
            <a:r>
              <a:rPr lang="en-US" b="1" dirty="0" err="1"/>
              <a:t>subtable</a:t>
            </a:r>
            <a:r>
              <a:rPr lang="en-US" dirty="0"/>
              <a:t> of a stable table can be obtained via </a:t>
            </a:r>
            <a:r>
              <a:rPr lang="en-US" b="1" dirty="0"/>
              <a:t>rotation eliminations</a:t>
            </a:r>
            <a:endParaRPr lang="en-US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Stable tables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F9A304-462E-D748-9744-75AD8ECA2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52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648200"/>
          </a:xfrm>
        </p:spPr>
        <p:txBody>
          <a:bodyPr>
            <a:normAutofit/>
          </a:bodyPr>
          <a:lstStyle/>
          <a:p>
            <a:r>
              <a:rPr lang="en-US" dirty="0"/>
              <a:t>Stable table has length 1 lists: return matching</a:t>
            </a:r>
          </a:p>
          <a:p>
            <a:r>
              <a:rPr lang="en-US" dirty="0"/>
              <a:t>Identify a </a:t>
            </a:r>
            <a:r>
              <a:rPr lang="en-US" b="1" dirty="0"/>
              <a:t>rotation</a:t>
            </a:r>
            <a:r>
              <a:rPr lang="en-US" dirty="0"/>
              <a:t>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Eliminate it:</a:t>
            </a:r>
          </a:p>
          <a:p>
            <a:pPr lvl="1"/>
            <a:r>
              <a:rPr lang="en-US" i="1" dirty="0"/>
              <a:t>a</a:t>
            </a:r>
            <a:r>
              <a:rPr lang="en-US" i="1" baseline="-25000" dirty="0"/>
              <a:t>0</a:t>
            </a:r>
            <a:r>
              <a:rPr lang="en-US" dirty="0"/>
              <a:t> rejects </a:t>
            </a:r>
            <a:r>
              <a:rPr lang="en-US" i="1" dirty="0"/>
              <a:t>b</a:t>
            </a:r>
            <a:r>
              <a:rPr lang="en-US" i="1" baseline="-25000" dirty="0"/>
              <a:t>0</a:t>
            </a:r>
            <a:r>
              <a:rPr lang="en-US" dirty="0"/>
              <a:t>, proposes to </a:t>
            </a:r>
            <a:r>
              <a:rPr lang="en-US" i="1" dirty="0"/>
              <a:t>b</a:t>
            </a:r>
            <a:r>
              <a:rPr lang="en-US" i="1" baseline="-25000" dirty="0"/>
              <a:t>1</a:t>
            </a:r>
            <a:r>
              <a:rPr lang="en-US" dirty="0"/>
              <a:t> (who accepts), etc.</a:t>
            </a:r>
          </a:p>
          <a:p>
            <a:r>
              <a:rPr lang="en-US" dirty="0"/>
              <a:t>If any list becomes empty: nonexistence</a:t>
            </a:r>
          </a:p>
          <a:p>
            <a:r>
              <a:rPr lang="en-US" dirty="0"/>
              <a:t>If the </a:t>
            </a:r>
            <a:r>
              <a:rPr lang="en-US" dirty="0" err="1"/>
              <a:t>subtable</a:t>
            </a:r>
            <a:r>
              <a:rPr lang="en-US" dirty="0"/>
              <a:t> hits length 1 lists: return matching</a:t>
            </a:r>
          </a:p>
          <a:p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Irving’s algorithm: Phase 2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23610" y="2448058"/>
            <a:ext cx="8915400" cy="13716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(</a:t>
            </a:r>
            <a:r>
              <a:rPr lang="en-US" sz="2400" i="1" dirty="0"/>
              <a:t>a</a:t>
            </a:r>
            <a:r>
              <a:rPr lang="en-US" sz="2400" i="1" baseline="-25000" dirty="0"/>
              <a:t>0</a:t>
            </a:r>
            <a:r>
              <a:rPr lang="en-US" sz="2400" dirty="0"/>
              <a:t>,</a:t>
            </a:r>
            <a:r>
              <a:rPr lang="en-US" sz="2400" i="1" dirty="0"/>
              <a:t>b</a:t>
            </a:r>
            <a:r>
              <a:rPr lang="en-US" sz="2400" i="1" baseline="-25000" dirty="0"/>
              <a:t>0</a:t>
            </a:r>
            <a:r>
              <a:rPr lang="en-US" sz="2400" dirty="0"/>
              <a:t>),(</a:t>
            </a:r>
            <a:r>
              <a:rPr lang="en-US" sz="2400" i="1" dirty="0"/>
              <a:t>a</a:t>
            </a:r>
            <a:r>
              <a:rPr lang="en-US" sz="2400" i="1" baseline="-25000" dirty="0"/>
              <a:t>1</a:t>
            </a:r>
            <a:r>
              <a:rPr lang="en-US" sz="2400" dirty="0"/>
              <a:t>,</a:t>
            </a:r>
            <a:r>
              <a:rPr lang="en-US" sz="2400" i="1" dirty="0"/>
              <a:t>b</a:t>
            </a:r>
            <a:r>
              <a:rPr lang="en-US" sz="2400" i="1" baseline="-25000" dirty="0"/>
              <a:t>1</a:t>
            </a:r>
            <a:r>
              <a:rPr lang="en-US" sz="2400" dirty="0"/>
              <a:t>),…,(</a:t>
            </a:r>
            <a:r>
              <a:rPr lang="en-US" sz="2400" i="1" dirty="0"/>
              <a:t>a</a:t>
            </a:r>
            <a:r>
              <a:rPr lang="en-US" sz="2400" i="1" baseline="-25000" dirty="0"/>
              <a:t>k-1</a:t>
            </a:r>
            <a:r>
              <a:rPr lang="en-US" sz="2400" dirty="0"/>
              <a:t>,</a:t>
            </a:r>
            <a:r>
              <a:rPr lang="en-US" sz="2400" i="1" dirty="0"/>
              <a:t>b</a:t>
            </a:r>
            <a:r>
              <a:rPr lang="en-US" sz="2400" i="1" baseline="-25000" dirty="0"/>
              <a:t>k-1</a:t>
            </a:r>
            <a:r>
              <a:rPr lang="en-US" sz="2400" dirty="0"/>
              <a:t>) such that:</a:t>
            </a:r>
          </a:p>
          <a:p>
            <a:pPr marL="342900" indent="-342900">
              <a:buFont typeface="Arial"/>
              <a:buChar char="•"/>
            </a:pPr>
            <a:r>
              <a:rPr lang="en-US" sz="2400" i="1" dirty="0"/>
              <a:t>b</a:t>
            </a:r>
            <a:r>
              <a:rPr lang="en-US" sz="2400" i="1" baseline="-25000" dirty="0"/>
              <a:t>i</a:t>
            </a:r>
            <a:r>
              <a:rPr lang="en-US" sz="2400" dirty="0"/>
              <a:t> is first on </a:t>
            </a:r>
            <a:r>
              <a:rPr lang="en-US" sz="2400" dirty="0" err="1"/>
              <a:t>a</a:t>
            </a:r>
            <a:r>
              <a:rPr lang="en-US" sz="2400" baseline="-25000" dirty="0" err="1"/>
              <a:t>i</a:t>
            </a:r>
            <a:r>
              <a:rPr lang="en-US" sz="2400" dirty="0" err="1"/>
              <a:t>’s</a:t>
            </a:r>
            <a:r>
              <a:rPr lang="en-US" sz="2400" dirty="0"/>
              <a:t> reduced list</a:t>
            </a:r>
          </a:p>
          <a:p>
            <a:pPr marL="342900" indent="-342900">
              <a:buFont typeface="Arial"/>
              <a:buChar char="•"/>
            </a:pPr>
            <a:r>
              <a:rPr lang="en-US" sz="2400" i="1" dirty="0"/>
              <a:t>b</a:t>
            </a:r>
            <a:r>
              <a:rPr lang="en-US" sz="2400" i="1" baseline="-25000" dirty="0"/>
              <a:t>i+1</a:t>
            </a:r>
            <a:r>
              <a:rPr lang="en-US" sz="2400" dirty="0"/>
              <a:t> is second on </a:t>
            </a:r>
            <a:r>
              <a:rPr lang="en-US" sz="2400" dirty="0" err="1"/>
              <a:t>a</a:t>
            </a:r>
            <a:r>
              <a:rPr lang="en-US" sz="2400" baseline="-25000" dirty="0" err="1"/>
              <a:t>i</a:t>
            </a:r>
            <a:r>
              <a:rPr lang="en-US" sz="2400" dirty="0" err="1"/>
              <a:t>’s</a:t>
            </a:r>
            <a:r>
              <a:rPr lang="en-US" sz="2400" dirty="0"/>
              <a:t> reduced list (</a:t>
            </a:r>
            <a:r>
              <a:rPr lang="en-US" sz="2400" i="1" dirty="0"/>
              <a:t>i+1</a:t>
            </a:r>
            <a:r>
              <a:rPr lang="en-US" sz="2400" dirty="0"/>
              <a:t> is mod </a:t>
            </a:r>
            <a:r>
              <a:rPr lang="en-US" sz="2400" i="1" dirty="0"/>
              <a:t>k</a:t>
            </a:r>
            <a:r>
              <a:rPr lang="en-US" sz="2400" dirty="0"/>
              <a:t>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2369E2F-91F6-D947-9626-CB35AC783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262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304800" y="381000"/>
            <a:ext cx="8534400" cy="27432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/>
              <a:t>Claim</a:t>
            </a:r>
            <a:endParaRPr lang="en-US" sz="3200" b="1" dirty="0"/>
          </a:p>
          <a:p>
            <a:pPr algn="ctr"/>
            <a:r>
              <a:rPr lang="en-US" sz="3200" dirty="0"/>
              <a:t>Irving’s algorithm for the stable roommates problem terminates in polynomial time – specifically O(</a:t>
            </a:r>
            <a:r>
              <a:rPr lang="en-US" sz="3200" i="1" dirty="0"/>
              <a:t>n</a:t>
            </a:r>
            <a:r>
              <a:rPr lang="en-US" sz="3200" baseline="30000" dirty="0"/>
              <a:t>2</a:t>
            </a:r>
            <a:r>
              <a:rPr lang="en-US" sz="3200" dirty="0"/>
              <a:t>).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7200" y="3352800"/>
            <a:ext cx="8229600" cy="3200400"/>
          </a:xfrm>
        </p:spPr>
        <p:txBody>
          <a:bodyPr>
            <a:normAutofit/>
          </a:bodyPr>
          <a:lstStyle/>
          <a:p>
            <a:r>
              <a:rPr lang="en-US" dirty="0"/>
              <a:t>This requires some data structure considerations</a:t>
            </a:r>
          </a:p>
          <a:p>
            <a:pPr lvl="1"/>
            <a:r>
              <a:rPr lang="en-US" dirty="0"/>
              <a:t>Naïve implementation of rotations is ~O(n</a:t>
            </a:r>
            <a:r>
              <a:rPr lang="en-US" baseline="30000" dirty="0"/>
              <a:t>3</a:t>
            </a:r>
            <a:r>
              <a:rPr lang="en-US" dirty="0"/>
              <a:t>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295B8E5-F264-A244-AECF-535EB717D6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605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7231487" cy="1371600"/>
          </a:xfrm>
        </p:spPr>
        <p:txBody>
          <a:bodyPr/>
          <a:lstStyle/>
          <a:p>
            <a:r>
              <a:rPr lang="en-US" dirty="0"/>
              <a:t>One-to-many matching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/>
              <a:t>hospitals/residents problem</a:t>
            </a:r>
            <a:r>
              <a:rPr lang="en-US" dirty="0"/>
              <a:t> (aka college/students problem aka admissions problem):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Strict preference rankings from each side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One side (hospitals) can accept </a:t>
            </a:r>
            <a:r>
              <a:rPr lang="en-US" b="0" i="1" dirty="0"/>
              <a:t>q &gt; </a:t>
            </a:r>
            <a:r>
              <a:rPr lang="en-US" b="0" dirty="0"/>
              <a:t>1 residents</a:t>
            </a:r>
          </a:p>
          <a:p>
            <a:r>
              <a:rPr lang="en-US" dirty="0"/>
              <a:t>Also introduced in [Gale and Shapley 1962]</a:t>
            </a:r>
          </a:p>
          <a:p>
            <a:r>
              <a:rPr lang="en-US" dirty="0"/>
              <a:t>Has seen lots of traction in the real world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E.g., the National Resident Matching Program (NRMP)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Later will talk about school choice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1DD963-0BAB-3740-81E9-70E7B65BB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111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6117771" cy="1371600"/>
          </a:xfrm>
        </p:spPr>
        <p:txBody>
          <a:bodyPr/>
          <a:lstStyle/>
          <a:p>
            <a:r>
              <a:rPr lang="en-US" dirty="0"/>
              <a:t>Matching without incentives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752600"/>
            <a:ext cx="8245475" cy="4373563"/>
          </a:xfrm>
        </p:spPr>
        <p:txBody>
          <a:bodyPr>
            <a:normAutofit/>
          </a:bodyPr>
          <a:lstStyle/>
          <a:p>
            <a:r>
              <a:rPr lang="en-US" dirty="0"/>
              <a:t>Given a graph G = (V, E), a </a:t>
            </a:r>
            <a:r>
              <a:rPr lang="en-US" dirty="0">
                <a:solidFill>
                  <a:schemeClr val="tx2"/>
                </a:solidFill>
              </a:rPr>
              <a:t>matching</a:t>
            </a:r>
            <a:r>
              <a:rPr lang="en-US" dirty="0"/>
              <a:t> is any set of pairwise non-adjacent edges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No two edges share the same vertex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>
                <a:solidFill>
                  <a:schemeClr val="tx2"/>
                </a:solidFill>
              </a:rPr>
              <a:t>Classical combinatorial optimization problem</a:t>
            </a:r>
          </a:p>
          <a:p>
            <a:r>
              <a:rPr lang="en-US" dirty="0"/>
              <a:t>Bipartite matching: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Bipartite graph G = (U, V, E)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Max cardinality/weight matching found easily – O(VE) and better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dirty="0"/>
              <a:t>E.g., through network flow, Hungarian algorithm, </a:t>
            </a:r>
            <a:r>
              <a:rPr lang="en-US" dirty="0" err="1"/>
              <a:t>etc</a:t>
            </a:r>
            <a:endParaRPr lang="en-US" dirty="0"/>
          </a:p>
          <a:p>
            <a:r>
              <a:rPr lang="en-US" dirty="0"/>
              <a:t>Matching in general graphs: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Also PTIME via Edmond’s algorithm – O(V</a:t>
            </a:r>
            <a:r>
              <a:rPr lang="en-US" b="0" baseline="30000" dirty="0"/>
              <a:t>2</a:t>
            </a:r>
            <a:r>
              <a:rPr lang="en-US" b="0" dirty="0"/>
              <a:t>E) and better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</a:t>
            </a:fld>
            <a:endParaRPr lang="en-US"/>
          </a:p>
        </p:txBody>
      </p:sp>
      <p:grpSp>
        <p:nvGrpSpPr>
          <p:cNvPr id="28" name="Group 27"/>
          <p:cNvGrpSpPr/>
          <p:nvPr/>
        </p:nvGrpSpPr>
        <p:grpSpPr>
          <a:xfrm>
            <a:off x="6183086" y="2293257"/>
            <a:ext cx="1702479" cy="1190171"/>
            <a:chOff x="6183086" y="2293257"/>
            <a:chExt cx="1702479" cy="1190171"/>
          </a:xfrm>
        </p:grpSpPr>
        <p:cxnSp>
          <p:nvCxnSpPr>
            <p:cNvPr id="11" name="Straight Connector 10"/>
            <p:cNvCxnSpPr>
              <a:stCxn id="5" idx="4"/>
              <a:endCxn id="6" idx="1"/>
            </p:cNvCxnSpPr>
            <p:nvPr/>
          </p:nvCxnSpPr>
          <p:spPr>
            <a:xfrm>
              <a:off x="6306458" y="2540000"/>
              <a:ext cx="304647" cy="60944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>
              <a:stCxn id="5" idx="6"/>
              <a:endCxn id="7" idx="1"/>
            </p:cNvCxnSpPr>
            <p:nvPr/>
          </p:nvCxnSpPr>
          <p:spPr>
            <a:xfrm>
              <a:off x="6429829" y="2416629"/>
              <a:ext cx="551392" cy="115963"/>
            </a:xfrm>
            <a:prstGeom prst="line">
              <a:avLst/>
            </a:prstGeom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stCxn id="9" idx="2"/>
              <a:endCxn id="6" idx="7"/>
            </p:cNvCxnSpPr>
            <p:nvPr/>
          </p:nvCxnSpPr>
          <p:spPr>
            <a:xfrm flipH="1">
              <a:off x="6785578" y="2782070"/>
              <a:ext cx="798136" cy="367379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stCxn id="6" idx="5"/>
              <a:endCxn id="8" idx="2"/>
            </p:cNvCxnSpPr>
            <p:nvPr/>
          </p:nvCxnSpPr>
          <p:spPr>
            <a:xfrm>
              <a:off x="6785578" y="3323922"/>
              <a:ext cx="853244" cy="36135"/>
            </a:xfrm>
            <a:prstGeom prst="line">
              <a:avLst/>
            </a:prstGeom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9" idx="4"/>
              <a:endCxn id="8" idx="0"/>
            </p:cNvCxnSpPr>
            <p:nvPr/>
          </p:nvCxnSpPr>
          <p:spPr>
            <a:xfrm>
              <a:off x="7707086" y="2905441"/>
              <a:ext cx="55108" cy="33124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7" idx="5"/>
              <a:endCxn id="8" idx="1"/>
            </p:cNvCxnSpPr>
            <p:nvPr/>
          </p:nvCxnSpPr>
          <p:spPr>
            <a:xfrm>
              <a:off x="7155694" y="2707065"/>
              <a:ext cx="519263" cy="56575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" name="Oval 4"/>
            <p:cNvSpPr/>
            <p:nvPr/>
          </p:nvSpPr>
          <p:spPr>
            <a:xfrm>
              <a:off x="6183086" y="2293257"/>
              <a:ext cx="246743" cy="24674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/>
            <p:cNvSpPr/>
            <p:nvPr/>
          </p:nvSpPr>
          <p:spPr>
            <a:xfrm>
              <a:off x="6574970" y="3113314"/>
              <a:ext cx="246743" cy="24674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6945086" y="2496457"/>
              <a:ext cx="246743" cy="24674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7638822" y="3236685"/>
              <a:ext cx="246743" cy="24674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7583714" y="2658698"/>
              <a:ext cx="246743" cy="24674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16880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7388088" cy="1371600"/>
          </a:xfrm>
        </p:spPr>
        <p:txBody>
          <a:bodyPr>
            <a:normAutofit fontScale="90000"/>
          </a:bodyPr>
          <a:lstStyle/>
          <a:p>
            <a:r>
              <a:rPr lang="en-US" dirty="0"/>
              <a:t>Overview of an impactful paper in this space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Redesign of the Matching Market for American Physicians</a:t>
            </a:r>
          </a:p>
        </p:txBody>
      </p:sp>
      <p:pic>
        <p:nvPicPr>
          <p:cNvPr id="4" name="Picture 3" descr="rcnKReboi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5052" y="2140356"/>
            <a:ext cx="1314579" cy="2021166"/>
          </a:xfrm>
          <a:prstGeom prst="rect">
            <a:avLst/>
          </a:prstGeom>
        </p:spPr>
      </p:pic>
      <p:pic>
        <p:nvPicPr>
          <p:cNvPr id="5" name="Picture 4" descr="doctor-clipart-2-th1Nno-clipa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6398" y="3279057"/>
            <a:ext cx="1322419" cy="2150582"/>
          </a:xfrm>
          <a:prstGeom prst="rect">
            <a:avLst/>
          </a:prstGeom>
        </p:spPr>
      </p:pic>
      <p:pic>
        <p:nvPicPr>
          <p:cNvPr id="6" name="Picture 5" descr="zTXeRyjpc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41538" y="3565317"/>
            <a:ext cx="1666512" cy="2222711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3967255" y="3921441"/>
            <a:ext cx="1610470" cy="785642"/>
          </a:xfrm>
          <a:prstGeom prst="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List-of-Private-Hospitals-Recognised-By-Karnataka-Government-for-Medical-Treatment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91194" y="2252055"/>
            <a:ext cx="2237625" cy="1576620"/>
          </a:xfrm>
          <a:prstGeom prst="rect">
            <a:avLst/>
          </a:prstGeom>
        </p:spPr>
      </p:pic>
      <p:pic>
        <p:nvPicPr>
          <p:cNvPr id="10" name="Picture 9" descr="List-of-Private-Hospitals-Recognised-By-Karnataka-Government-for-Medical-Treatment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84011" y="3828675"/>
            <a:ext cx="2237625" cy="1576620"/>
          </a:xfrm>
          <a:prstGeom prst="rect">
            <a:avLst/>
          </a:prstGeom>
        </p:spPr>
      </p:pic>
      <p:pic>
        <p:nvPicPr>
          <p:cNvPr id="11" name="Picture 10" descr="List-of-Private-Hospitals-Recognised-By-Karnataka-Government-for-Medical-Treatment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70686" y="5125666"/>
            <a:ext cx="2237625" cy="1576620"/>
          </a:xfrm>
          <a:prstGeom prst="rect">
            <a:avLst/>
          </a:prstGeom>
        </p:spPr>
      </p:pic>
      <p:pic>
        <p:nvPicPr>
          <p:cNvPr id="12" name="Picture 11" descr="doctor-cartoon-clipart-1.jp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166806" y="4239350"/>
            <a:ext cx="1191854" cy="195762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66A957B-5477-474F-AFB0-D9D14FD04E04}"/>
              </a:ext>
            </a:extLst>
          </p:cNvPr>
          <p:cNvSpPr txBox="1"/>
          <p:nvPr/>
        </p:nvSpPr>
        <p:spPr>
          <a:xfrm>
            <a:off x="5401237" y="1176477"/>
            <a:ext cx="20275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[Roth &amp; </a:t>
            </a:r>
            <a:r>
              <a:rPr lang="en-US" sz="1200" dirty="0" err="1"/>
              <a:t>Peranson</a:t>
            </a:r>
            <a:r>
              <a:rPr lang="en-US" sz="1200" dirty="0"/>
              <a:t> 1999]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DD4F38A-5C1E-BA4B-A0CF-84F40FE42512}"/>
              </a:ext>
            </a:extLst>
          </p:cNvPr>
          <p:cNvSpPr txBox="1"/>
          <p:nvPr/>
        </p:nvSpPr>
        <p:spPr>
          <a:xfrm>
            <a:off x="10778" y="6497149"/>
            <a:ext cx="44229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Big thanks to Candice Schumann for slides!</a:t>
            </a:r>
          </a:p>
        </p:txBody>
      </p:sp>
    </p:spTree>
    <p:extLst>
      <p:ext uri="{BB962C8B-B14F-4D97-AF65-F5344CB8AC3E}">
        <p14:creationId xmlns:p14="http://schemas.microsoft.com/office/powerpoint/2010/main" val="2933425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017026" cy="1371600"/>
          </a:xfrm>
        </p:spPr>
        <p:txBody>
          <a:bodyPr/>
          <a:lstStyle/>
          <a:p>
            <a:r>
              <a:rPr lang="en-US" dirty="0"/>
              <a:t>The Matching 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Couples</a:t>
            </a:r>
          </a:p>
          <a:p>
            <a:r>
              <a:rPr lang="en-US" dirty="0"/>
              <a:t>Second-year positions need prerequisite first-year positions</a:t>
            </a:r>
          </a:p>
          <a:p>
            <a:r>
              <a:rPr lang="en-US" dirty="0"/>
              <a:t>Residency programs with positions that revert to other programs if they are unfilled</a:t>
            </a:r>
          </a:p>
          <a:p>
            <a:r>
              <a:rPr lang="en-US" dirty="0"/>
              <a:t>Programs that need an even number of positions filled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2246283" y="4254289"/>
            <a:ext cx="4049162" cy="2222711"/>
            <a:chOff x="2246283" y="4254289"/>
            <a:chExt cx="4049162" cy="2222711"/>
          </a:xfrm>
        </p:grpSpPr>
        <p:pic>
          <p:nvPicPr>
            <p:cNvPr id="4" name="Picture 3" descr="rcnKReboi.jpg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980866" y="4345947"/>
              <a:ext cx="1314579" cy="2021166"/>
            </a:xfrm>
            <a:prstGeom prst="rect">
              <a:avLst/>
            </a:prstGeom>
          </p:spPr>
        </p:pic>
        <p:pic>
          <p:nvPicPr>
            <p:cNvPr id="5" name="Picture 4" descr="zTXeRyjpc.png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246283" y="4254289"/>
              <a:ext cx="1666512" cy="2222711"/>
            </a:xfrm>
            <a:prstGeom prst="rect">
              <a:avLst/>
            </a:prstGeom>
          </p:spPr>
        </p:pic>
        <p:sp>
          <p:nvSpPr>
            <p:cNvPr id="6" name="Heart 5"/>
            <p:cNvSpPr/>
            <p:nvPr/>
          </p:nvSpPr>
          <p:spPr>
            <a:xfrm>
              <a:off x="3912795" y="4962639"/>
              <a:ext cx="1068071" cy="693983"/>
            </a:xfrm>
            <a:prstGeom prst="hear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23920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Matching Problem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457200" y="2215619"/>
          <a:ext cx="8229600" cy="2839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14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Simple Markets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Markets</a:t>
                      </a:r>
                      <a:r>
                        <a:rPr lang="en-US" baseline="0" dirty="0"/>
                        <a:t> with </a:t>
                      </a:r>
                      <a:r>
                        <a:rPr lang="en-US" baseline="0" dirty="0" err="1"/>
                        <a:t>Complementaries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Optimal stable </a:t>
                      </a:r>
                      <a:r>
                        <a:rPr lang="en-US" dirty="0" err="1"/>
                        <a:t>matching</a:t>
                      </a:r>
                      <a:r>
                        <a:rPr lang="en-US" baseline="0" dirty="0" err="1"/>
                        <a:t>s</a:t>
                      </a:r>
                      <a:r>
                        <a:rPr lang="en-US" baseline="0" dirty="0"/>
                        <a:t> exist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 stable matching may exist</a:t>
                      </a:r>
                      <a:r>
                        <a:rPr lang="en-US" baseline="0" dirty="0"/>
                        <a:t> AND there may by no optimal stable </a:t>
                      </a:r>
                      <a:r>
                        <a:rPr lang="en-US" baseline="0" dirty="0" err="1"/>
                        <a:t>matchings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Same applicants matched, same positions filled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Different</a:t>
                      </a:r>
                      <a:r>
                        <a:rPr lang="en-US" baseline="0" dirty="0"/>
                        <a:t> stable </a:t>
                      </a:r>
                      <a:r>
                        <a:rPr lang="en-US" baseline="0" dirty="0" err="1"/>
                        <a:t>matchings</a:t>
                      </a:r>
                      <a:r>
                        <a:rPr lang="en-US" baseline="0" dirty="0"/>
                        <a:t> may have different applicants and positions filled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When</a:t>
                      </a:r>
                      <a:r>
                        <a:rPr lang="en-US" baseline="0" dirty="0"/>
                        <a:t> applicant proposing is used a dominant strategy for applicants to submit true preferences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 algorithm</a:t>
                      </a:r>
                      <a:r>
                        <a:rPr lang="en-US" baseline="0" dirty="0"/>
                        <a:t> where a dominant strategy for all agents to state true preferences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7064838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6184"/>
            <a:ext cx="6380922" cy="1371600"/>
          </a:xfrm>
        </p:spPr>
        <p:txBody>
          <a:bodyPr/>
          <a:lstStyle/>
          <a:p>
            <a:r>
              <a:rPr lang="en-US" dirty="0"/>
              <a:t>History of the NRMP</a:t>
            </a:r>
          </a:p>
        </p:txBody>
      </p:sp>
      <p:sp>
        <p:nvSpPr>
          <p:cNvPr id="4" name="Up-Down Arrow 3"/>
          <p:cNvSpPr/>
          <p:nvPr/>
        </p:nvSpPr>
        <p:spPr>
          <a:xfrm>
            <a:off x="4454161" y="1524000"/>
            <a:ext cx="235678" cy="5023017"/>
          </a:xfrm>
          <a:prstGeom prst="up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665299" y="1689130"/>
            <a:ext cx="26816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1950’s </a:t>
            </a:r>
            <a:r>
              <a:rPr lang="en-US" dirty="0"/>
              <a:t>Market Failure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789867" y="2072362"/>
            <a:ext cx="33279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1951 </a:t>
            </a:r>
            <a:r>
              <a:rPr lang="en-US" dirty="0"/>
              <a:t>Clearinghouse Started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26020" y="2763504"/>
            <a:ext cx="33281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1990’s </a:t>
            </a:r>
            <a:r>
              <a:rPr lang="en-US" dirty="0"/>
              <a:t>Crisis of Confidence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789867" y="3321156"/>
            <a:ext cx="389693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1995 </a:t>
            </a:r>
            <a:r>
              <a:rPr lang="en-US" dirty="0"/>
              <a:t>Commissioned the design of a new algorithm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72502" y="4789142"/>
            <a:ext cx="36816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1997 </a:t>
            </a:r>
            <a:r>
              <a:rPr lang="en-US" dirty="0"/>
              <a:t>Switched to new algorithm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789867" y="5416201"/>
            <a:ext cx="374693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1998 </a:t>
            </a:r>
            <a:r>
              <a:rPr lang="en-US" dirty="0"/>
              <a:t>First match completed with new algorithm</a:t>
            </a:r>
          </a:p>
        </p:txBody>
      </p:sp>
      <p:pic>
        <p:nvPicPr>
          <p:cNvPr id="12" name="Picture 11" descr="afba90ace243434ea54ae4877f13dfc5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0221" y="1420081"/>
            <a:ext cx="1304561" cy="1304561"/>
          </a:xfrm>
          <a:prstGeom prst="rect">
            <a:avLst/>
          </a:prstGeom>
        </p:spPr>
      </p:pic>
      <p:pic>
        <p:nvPicPr>
          <p:cNvPr id="13" name="Picture 12" descr="zTXeRyjpc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26259" y="1098208"/>
            <a:ext cx="1209312" cy="1612920"/>
          </a:xfrm>
          <a:prstGeom prst="rect">
            <a:avLst/>
          </a:prstGeom>
        </p:spPr>
      </p:pic>
      <p:pic>
        <p:nvPicPr>
          <p:cNvPr id="14" name="Picture 13" descr="doctors-strike.jp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6869" y="3254958"/>
            <a:ext cx="1581969" cy="1609723"/>
          </a:xfrm>
          <a:prstGeom prst="rect">
            <a:avLst/>
          </a:prstGeom>
        </p:spPr>
      </p:pic>
      <p:pic>
        <p:nvPicPr>
          <p:cNvPr id="15" name="Picture 14" descr="rcnKReboi.jp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92439" y="5424262"/>
            <a:ext cx="730247" cy="1122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603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1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Preexisting Algorithm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Phase 1</a:t>
            </a:r>
          </a:p>
          <a:p>
            <a:pPr lvl="1"/>
            <a:r>
              <a:rPr lang="en-US" dirty="0"/>
              <a:t>Program proposing</a:t>
            </a:r>
          </a:p>
          <a:p>
            <a:pPr lvl="1"/>
            <a:r>
              <a:rPr lang="en-US" dirty="0"/>
              <a:t>Ignores most variations</a:t>
            </a:r>
          </a:p>
          <a:p>
            <a:pPr lvl="1"/>
            <a:r>
              <a:rPr lang="en-US" dirty="0"/>
              <a:t>Couples hold onto offers</a:t>
            </a:r>
          </a:p>
          <a:p>
            <a:r>
              <a:rPr lang="en-US" dirty="0"/>
              <a:t>Phase 2</a:t>
            </a:r>
          </a:p>
          <a:p>
            <a:pPr lvl="1"/>
            <a:r>
              <a:rPr lang="en-US" dirty="0"/>
              <a:t>Identifies instabilities</a:t>
            </a:r>
          </a:p>
          <a:p>
            <a:r>
              <a:rPr lang="en-US" dirty="0"/>
              <a:t>Phase 3</a:t>
            </a:r>
          </a:p>
          <a:p>
            <a:pPr lvl="1"/>
            <a:r>
              <a:rPr lang="en-US" dirty="0"/>
              <a:t>Fixes instabilities one by one</a:t>
            </a:r>
          </a:p>
          <a:p>
            <a:pPr lvl="1"/>
            <a:r>
              <a:rPr lang="en-US" dirty="0"/>
              <a:t>Sometimes couples propose to programs</a:t>
            </a:r>
          </a:p>
          <a:p>
            <a:pPr lvl="1"/>
            <a:endParaRPr lang="en-US" dirty="0"/>
          </a:p>
          <a:p>
            <a:r>
              <a:rPr lang="en-US" dirty="0"/>
              <a:t>When no match variations are present this produces program-optimal stable matching (Thoracic Surgery)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4359199" y="1806978"/>
            <a:ext cx="3463446" cy="1576620"/>
            <a:chOff x="3672377" y="2009934"/>
            <a:chExt cx="3463446" cy="1576620"/>
          </a:xfrm>
        </p:grpSpPr>
        <p:pic>
          <p:nvPicPr>
            <p:cNvPr id="4" name="Picture 3" descr="marriage-proposal-vector-cartoon-man-knees-woman-40812134.jpg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512259" y="2009934"/>
              <a:ext cx="1623564" cy="1191558"/>
            </a:xfrm>
            <a:prstGeom prst="rect">
              <a:avLst/>
            </a:prstGeom>
          </p:spPr>
        </p:pic>
        <p:pic>
          <p:nvPicPr>
            <p:cNvPr id="5" name="Picture 4" descr="List-of-Private-Hospitals-Recognised-By-Karnataka-Government-for-Medical-Treatment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672377" y="2009934"/>
              <a:ext cx="2237625" cy="1576620"/>
            </a:xfrm>
            <a:prstGeom prst="rect">
              <a:avLst/>
            </a:prstGeom>
          </p:spPr>
        </p:pic>
      </p:grpSp>
      <p:pic>
        <p:nvPicPr>
          <p:cNvPr id="6" name="Picture 5" descr="doctor-clipart-2-th1Nno-clipart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88275" y="1301171"/>
            <a:ext cx="1123501" cy="1827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527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7056783" cy="1371600"/>
          </a:xfrm>
        </p:spPr>
        <p:txBody>
          <a:bodyPr/>
          <a:lstStyle/>
          <a:p>
            <a:r>
              <a:rPr lang="en-US" dirty="0"/>
              <a:t>Is There a Problem?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Are there a lot of variations?</a:t>
            </a:r>
          </a:p>
          <a:p>
            <a:pPr lvl="1"/>
            <a:r>
              <a:rPr lang="en-US" dirty="0"/>
              <a:t>4% couples</a:t>
            </a:r>
          </a:p>
          <a:p>
            <a:pPr lvl="1"/>
            <a:r>
              <a:rPr lang="en-US" dirty="0"/>
              <a:t>8-12% submit supplemental rank order lists (ROLs)</a:t>
            </a:r>
          </a:p>
          <a:p>
            <a:pPr lvl="1"/>
            <a:r>
              <a:rPr lang="en-US" dirty="0"/>
              <a:t>7% of programs have positions that revert to other positions if unfilled</a:t>
            </a:r>
          </a:p>
          <a:p>
            <a:pPr lvl="1"/>
            <a:r>
              <a:rPr lang="en-US" dirty="0"/>
              <a:t>Thoracic Surgery match is a simple match</a:t>
            </a:r>
          </a:p>
          <a:p>
            <a:r>
              <a:rPr lang="en-US" dirty="0"/>
              <a:t>Two (of many) questions to ask: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Does a program optimal solution make the physicians happy?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Can applicants act strategically?</a:t>
            </a:r>
          </a:p>
        </p:txBody>
      </p:sp>
    </p:spTree>
    <p:extLst>
      <p:ext uri="{BB962C8B-B14F-4D97-AF65-F5344CB8AC3E}">
        <p14:creationId xmlns:p14="http://schemas.microsoft.com/office/powerpoint/2010/main" val="3782168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Applicant Proposing Algorithm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Assemble a set </a:t>
            </a:r>
            <a:r>
              <a:rPr lang="en-US" i="1" dirty="0">
                <a:latin typeface="Apple Chancery"/>
                <a:cs typeface="Apple Chancery"/>
              </a:rPr>
              <a:t>A</a:t>
            </a:r>
            <a:r>
              <a:rPr lang="en-US" i="1" dirty="0">
                <a:cs typeface="Apple Chancery"/>
              </a:rPr>
              <a:t>(k) </a:t>
            </a:r>
            <a:r>
              <a:rPr lang="en-US" dirty="0">
                <a:cs typeface="Apple Chancery"/>
              </a:rPr>
              <a:t>of residency programs and applicants.</a:t>
            </a:r>
          </a:p>
          <a:p>
            <a:r>
              <a:rPr lang="en-US" dirty="0">
                <a:cs typeface="Apple Chancery"/>
              </a:rPr>
              <a:t>Tentative matching </a:t>
            </a:r>
            <a:r>
              <a:rPr lang="en-US" i="1" dirty="0">
                <a:latin typeface="Apple Chancery"/>
                <a:cs typeface="Apple Chancery"/>
              </a:rPr>
              <a:t>M</a:t>
            </a:r>
            <a:r>
              <a:rPr lang="en-US" i="1" dirty="0">
                <a:cs typeface="Apple Chancery"/>
              </a:rPr>
              <a:t>(k) </a:t>
            </a:r>
            <a:r>
              <a:rPr lang="en-US" dirty="0">
                <a:cs typeface="Apple Chancery"/>
              </a:rPr>
              <a:t>with no instabilities.</a:t>
            </a:r>
          </a:p>
          <a:p>
            <a:r>
              <a:rPr lang="en-US" dirty="0">
                <a:cs typeface="Apple Chancery"/>
              </a:rPr>
              <a:t>No applicant or program in </a:t>
            </a:r>
            <a:r>
              <a:rPr lang="en-US" i="1" dirty="0">
                <a:latin typeface="Apple Chancery"/>
                <a:cs typeface="Apple Chancery"/>
              </a:rPr>
              <a:t>A</a:t>
            </a:r>
            <a:r>
              <a:rPr lang="en-US" i="1" dirty="0">
                <a:cs typeface="Apple Chancery"/>
              </a:rPr>
              <a:t>(k) </a:t>
            </a:r>
            <a:r>
              <a:rPr lang="en-US" dirty="0">
                <a:cs typeface="Apple Chancery"/>
              </a:rPr>
              <a:t>is matched to anyone outside of </a:t>
            </a:r>
            <a:r>
              <a:rPr lang="en-US" i="1" dirty="0">
                <a:latin typeface="Apple Chancery"/>
                <a:cs typeface="Apple Chancery"/>
              </a:rPr>
              <a:t>A</a:t>
            </a:r>
            <a:r>
              <a:rPr lang="en-US" i="1" dirty="0">
                <a:cs typeface="Apple Chancery"/>
              </a:rPr>
              <a:t>(k)</a:t>
            </a:r>
            <a:r>
              <a:rPr lang="en-US" dirty="0">
                <a:cs typeface="Apple Chancery"/>
              </a:rPr>
              <a:t>.</a:t>
            </a:r>
          </a:p>
          <a:p>
            <a:r>
              <a:rPr lang="en-US" dirty="0">
                <a:cs typeface="Apple Chancery"/>
              </a:rPr>
              <a:t>When </a:t>
            </a:r>
            <a:r>
              <a:rPr lang="en-US" i="1" dirty="0">
                <a:latin typeface="Apple Chancery"/>
                <a:cs typeface="Apple Chancery"/>
              </a:rPr>
              <a:t>A</a:t>
            </a:r>
            <a:r>
              <a:rPr lang="en-US" i="1" dirty="0">
                <a:cs typeface="Apple Chancery"/>
              </a:rPr>
              <a:t>(k) </a:t>
            </a:r>
            <a:r>
              <a:rPr lang="en-US" dirty="0">
                <a:cs typeface="Apple Chancery"/>
              </a:rPr>
              <a:t>has grown to include all applicants and programs, then the matching </a:t>
            </a:r>
            <a:r>
              <a:rPr lang="en-US" i="1" dirty="0">
                <a:latin typeface="Apple Chancery"/>
                <a:cs typeface="Apple Chancery"/>
              </a:rPr>
              <a:t>M</a:t>
            </a:r>
            <a:r>
              <a:rPr lang="en-US" i="1" dirty="0">
                <a:cs typeface="Apple Chancery"/>
              </a:rPr>
              <a:t>(k) </a:t>
            </a:r>
            <a:r>
              <a:rPr lang="en-US" dirty="0">
                <a:cs typeface="Apple Chancery"/>
              </a:rPr>
              <a:t>is a stable matching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069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Applicant Proposing Algorithm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>
                <a:latin typeface="Apple Chancery"/>
                <a:cs typeface="Apple Chancery"/>
              </a:rPr>
              <a:t>A</a:t>
            </a:r>
            <a:r>
              <a:rPr lang="en-US" dirty="0">
                <a:cs typeface="Apple Chancery"/>
              </a:rPr>
              <a:t>(0)</a:t>
            </a:r>
            <a:r>
              <a:rPr lang="en-US" dirty="0"/>
              <a:t>:</a:t>
            </a:r>
          </a:p>
          <a:p>
            <a:pPr lvl="1"/>
            <a:r>
              <a:rPr lang="en-US" dirty="0">
                <a:cs typeface="Apple Chancery"/>
              </a:rPr>
              <a:t>consists of all positions offered in the match</a:t>
            </a:r>
          </a:p>
          <a:p>
            <a:pPr lvl="1"/>
            <a:r>
              <a:rPr lang="en-US" dirty="0">
                <a:cs typeface="Apple Chancery"/>
              </a:rPr>
              <a:t>All positions are vacant</a:t>
            </a:r>
          </a:p>
          <a:p>
            <a:r>
              <a:rPr lang="en-US" dirty="0">
                <a:cs typeface="Apple Chancery"/>
              </a:rPr>
              <a:t> </a:t>
            </a:r>
            <a:r>
              <a:rPr lang="en-US" i="1" dirty="0">
                <a:cs typeface="Apple Chancery"/>
              </a:rPr>
              <a:t> </a:t>
            </a:r>
            <a:r>
              <a:rPr lang="en-US" i="1" dirty="0">
                <a:latin typeface="Apple Chancery"/>
                <a:cs typeface="Apple Chancery"/>
              </a:rPr>
              <a:t>A</a:t>
            </a:r>
            <a:r>
              <a:rPr lang="en-US" dirty="0">
                <a:cs typeface="Apple Chancery"/>
              </a:rPr>
              <a:t>(1):</a:t>
            </a:r>
            <a:endParaRPr lang="en-US" dirty="0"/>
          </a:p>
          <a:p>
            <a:pPr lvl="1"/>
            <a:r>
              <a:rPr lang="en-US" dirty="0">
                <a:cs typeface="Apple Chancery"/>
              </a:rPr>
              <a:t>Select an applicant </a:t>
            </a:r>
            <a:r>
              <a:rPr lang="en-US" i="1" dirty="0">
                <a:latin typeface="Apple Chancery"/>
                <a:cs typeface="Apple Chancery"/>
              </a:rPr>
              <a:t>S</a:t>
            </a:r>
            <a:r>
              <a:rPr lang="en-US" dirty="0">
                <a:cs typeface="Apple Chancery"/>
              </a:rPr>
              <a:t>(1) and add </a:t>
            </a:r>
            <a:r>
              <a:rPr lang="en-US" i="1" dirty="0">
                <a:latin typeface="Apple Chancery"/>
                <a:cs typeface="Apple Chancery"/>
              </a:rPr>
              <a:t>S</a:t>
            </a:r>
            <a:r>
              <a:rPr lang="en-US" dirty="0">
                <a:cs typeface="Apple Chancery"/>
              </a:rPr>
              <a:t>(1) to </a:t>
            </a:r>
            <a:r>
              <a:rPr lang="en-US" i="1" dirty="0">
                <a:latin typeface="Apple Chancery"/>
                <a:cs typeface="Apple Chancery"/>
              </a:rPr>
              <a:t>A</a:t>
            </a:r>
            <a:r>
              <a:rPr lang="en-US" dirty="0">
                <a:cs typeface="Apple Chancery"/>
              </a:rPr>
              <a:t>(0) to make </a:t>
            </a:r>
            <a:r>
              <a:rPr lang="en-US" i="1" dirty="0">
                <a:latin typeface="Apple Chancery"/>
                <a:cs typeface="Apple Chancery"/>
              </a:rPr>
              <a:t>A</a:t>
            </a:r>
            <a:r>
              <a:rPr lang="en-US" dirty="0">
                <a:cs typeface="Apple Chancery"/>
              </a:rPr>
              <a:t>(1).</a:t>
            </a:r>
          </a:p>
          <a:p>
            <a:endParaRPr lang="en-US" dirty="0">
              <a:cs typeface="Apple Chancery"/>
            </a:endParaRPr>
          </a:p>
        </p:txBody>
      </p:sp>
    </p:spTree>
    <p:extLst>
      <p:ext uri="{BB962C8B-B14F-4D97-AF65-F5344CB8AC3E}">
        <p14:creationId xmlns:p14="http://schemas.microsoft.com/office/powerpoint/2010/main" val="961447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Applicant Proposing Algorithm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cs typeface="Apple Chancery"/>
              </a:rPr>
              <a:t>For any step </a:t>
            </a:r>
            <a:r>
              <a:rPr lang="en-US" i="1" dirty="0">
                <a:cs typeface="Apple Chancery"/>
              </a:rPr>
              <a:t>k</a:t>
            </a:r>
            <a:r>
              <a:rPr lang="en-US" dirty="0">
                <a:cs typeface="Apple Chancery"/>
              </a:rPr>
              <a:t> of the algorithm:</a:t>
            </a:r>
          </a:p>
          <a:p>
            <a:pPr lvl="1"/>
            <a:r>
              <a:rPr lang="en-US" dirty="0">
                <a:cs typeface="Apple Chancery"/>
              </a:rPr>
              <a:t>Applicant </a:t>
            </a:r>
            <a:r>
              <a:rPr lang="en-US" i="1" dirty="0">
                <a:latin typeface="Apple Chancery"/>
                <a:cs typeface="Apple Chancery"/>
              </a:rPr>
              <a:t>S</a:t>
            </a:r>
            <a:r>
              <a:rPr lang="en-US" i="1" dirty="0">
                <a:cs typeface="Apple Chancery"/>
              </a:rPr>
              <a:t>(k)</a:t>
            </a:r>
            <a:r>
              <a:rPr lang="en-US" dirty="0">
                <a:cs typeface="Apple Chancery"/>
              </a:rPr>
              <a:t> proposes down his ROL to programs who also have </a:t>
            </a:r>
            <a:r>
              <a:rPr lang="en-US" i="1" dirty="0">
                <a:latin typeface="Apple Chancery"/>
                <a:cs typeface="Apple Chancery"/>
              </a:rPr>
              <a:t>S</a:t>
            </a:r>
            <a:r>
              <a:rPr lang="en-US" i="1" dirty="0">
                <a:cs typeface="Apple Chancery"/>
              </a:rPr>
              <a:t>(k) </a:t>
            </a:r>
            <a:r>
              <a:rPr lang="en-US" dirty="0">
                <a:cs typeface="Apple Chancery"/>
              </a:rPr>
              <a:t>in the rank.</a:t>
            </a:r>
          </a:p>
          <a:p>
            <a:pPr lvl="1"/>
            <a:r>
              <a:rPr lang="en-US" dirty="0">
                <a:cs typeface="Apple Chancery"/>
              </a:rPr>
              <a:t>Stop when there is a vacant position or the program prefers </a:t>
            </a:r>
            <a:r>
              <a:rPr lang="en-US" i="1" dirty="0">
                <a:latin typeface="Apple Chancery"/>
                <a:cs typeface="Apple Chancery"/>
              </a:rPr>
              <a:t>S</a:t>
            </a:r>
            <a:r>
              <a:rPr lang="en-US" i="1" dirty="0">
                <a:cs typeface="Apple Chancery"/>
              </a:rPr>
              <a:t>(k) </a:t>
            </a:r>
            <a:r>
              <a:rPr lang="en-US" dirty="0">
                <a:cs typeface="Apple Chancery"/>
              </a:rPr>
              <a:t>to its least preferred accepted applicant</a:t>
            </a:r>
          </a:p>
          <a:p>
            <a:pPr lvl="1"/>
            <a:r>
              <a:rPr lang="en-US" dirty="0"/>
              <a:t>The applicant </a:t>
            </a:r>
            <a:r>
              <a:rPr lang="en-US" i="1" dirty="0">
                <a:latin typeface="Apple Chancery"/>
                <a:cs typeface="Apple Chancery"/>
              </a:rPr>
              <a:t>S</a:t>
            </a:r>
            <a:r>
              <a:rPr lang="en-US" dirty="0">
                <a:cs typeface="Apple Chancery"/>
              </a:rPr>
              <a:t>(</a:t>
            </a:r>
            <a:r>
              <a:rPr lang="en-US" i="1" dirty="0">
                <a:cs typeface="Apple Chancery"/>
              </a:rPr>
              <a:t>k,</a:t>
            </a:r>
            <a:r>
              <a:rPr lang="en-US" dirty="0">
                <a:cs typeface="Apple Chancery"/>
              </a:rPr>
              <a:t>2) is rejected and starts proposing to new programs down his ROL</a:t>
            </a:r>
          </a:p>
          <a:p>
            <a:pPr lvl="1"/>
            <a:r>
              <a:rPr lang="en-US" dirty="0">
                <a:cs typeface="Apple Chancery"/>
              </a:rPr>
              <a:t>Each </a:t>
            </a:r>
            <a:r>
              <a:rPr lang="en-US" i="1" dirty="0">
                <a:latin typeface="Apple Chancery"/>
                <a:cs typeface="Apple Chancery"/>
              </a:rPr>
              <a:t>S</a:t>
            </a:r>
            <a:r>
              <a:rPr lang="en-US" dirty="0">
                <a:cs typeface="Apple Chancery"/>
              </a:rPr>
              <a:t>(</a:t>
            </a:r>
            <a:r>
              <a:rPr lang="en-US" i="1" dirty="0" err="1">
                <a:cs typeface="Apple Chancery"/>
              </a:rPr>
              <a:t>k,n</a:t>
            </a:r>
            <a:r>
              <a:rPr lang="en-US" dirty="0">
                <a:cs typeface="Apple Chancery"/>
              </a:rPr>
              <a:t>) is displaced and proposes down his/her ROL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8670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Applicant Proposing Algorithm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about couples or supplemental positions?</a:t>
            </a:r>
          </a:p>
          <a:p>
            <a:pPr lvl="1"/>
            <a:r>
              <a:rPr lang="en-US" dirty="0"/>
              <a:t>If a couple is displaced a position is left vacant. This is put on the “program stack”</a:t>
            </a:r>
          </a:p>
          <a:p>
            <a:pPr lvl="1"/>
            <a:r>
              <a:rPr lang="en-US" dirty="0"/>
              <a:t>Couple propose to programs together</a:t>
            </a:r>
          </a:p>
          <a:p>
            <a:pPr lvl="1"/>
            <a:r>
              <a:rPr lang="en-US" dirty="0"/>
              <a:t>They each may displace another applicant!</a:t>
            </a:r>
          </a:p>
          <a:p>
            <a:pPr lvl="1"/>
            <a:r>
              <a:rPr lang="en-US" dirty="0"/>
              <a:t>One displaced applicant is processed immediately. Others are added to the “applicant stack”</a:t>
            </a:r>
          </a:p>
          <a:p>
            <a:pPr lvl="1"/>
            <a:r>
              <a:rPr lang="en-US" dirty="0"/>
              <a:t>Proceed until the “applicant stack” is empty</a:t>
            </a:r>
          </a:p>
        </p:txBody>
      </p:sp>
    </p:spTree>
    <p:extLst>
      <p:ext uri="{BB962C8B-B14F-4D97-AF65-F5344CB8AC3E}">
        <p14:creationId xmlns:p14="http://schemas.microsoft.com/office/powerpoint/2010/main" val="2502658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Stable </a:t>
            </a:r>
            <a:r>
              <a:rPr lang="en-US" strike="sngStrike" dirty="0"/>
              <a:t>marriage</a:t>
            </a:r>
            <a:r>
              <a:rPr lang="en-US" dirty="0"/>
              <a:t> Matching 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Complete bipartite graph with equal sides:</a:t>
            </a:r>
          </a:p>
          <a:p>
            <a:pPr lvl="1"/>
            <a:r>
              <a:rPr lang="en-US" i="1" dirty="0"/>
              <a:t>n</a:t>
            </a:r>
            <a:r>
              <a:rPr lang="en-US" dirty="0"/>
              <a:t> men and </a:t>
            </a:r>
            <a:r>
              <a:rPr lang="en-US" i="1" dirty="0"/>
              <a:t>n</a:t>
            </a:r>
            <a:r>
              <a:rPr lang="en-US" dirty="0"/>
              <a:t> women </a:t>
            </a:r>
            <a:r>
              <a:rPr lang="en-US" dirty="0">
                <a:solidFill>
                  <a:schemeClr val="tx1">
                    <a:lumMod val="65000"/>
                  </a:schemeClr>
                </a:solidFill>
              </a:rPr>
              <a:t>    (bad, old terminology </a:t>
            </a:r>
            <a:r>
              <a:rPr lang="en-US" dirty="0">
                <a:solidFill>
                  <a:schemeClr val="tx1">
                    <a:lumMod val="65000"/>
                  </a:schemeClr>
                </a:solidFill>
                <a:sym typeface="Wingdings"/>
              </a:rPr>
              <a:t>)</a:t>
            </a:r>
            <a:endParaRPr lang="en-US" dirty="0">
              <a:solidFill>
                <a:schemeClr val="tx1">
                  <a:lumMod val="65000"/>
                </a:schemeClr>
              </a:solidFill>
            </a:endParaRPr>
          </a:p>
          <a:p>
            <a:r>
              <a:rPr lang="en-US" dirty="0"/>
              <a:t>Each man has a strict, complete preference ordering over women, and vice versa</a:t>
            </a:r>
            <a:br>
              <a:rPr lang="en-US" dirty="0"/>
            </a:br>
            <a:endParaRPr lang="en-US" dirty="0"/>
          </a:p>
          <a:p>
            <a:r>
              <a:rPr lang="en-US" b="1" dirty="0"/>
              <a:t>Want</a:t>
            </a:r>
            <a:r>
              <a:rPr lang="en-US" dirty="0"/>
              <a:t>:	a </a:t>
            </a:r>
            <a:r>
              <a:rPr lang="en-US" b="1" dirty="0"/>
              <a:t>stable</a:t>
            </a:r>
            <a:r>
              <a:rPr lang="en-US" dirty="0"/>
              <a:t> matching</a:t>
            </a:r>
            <a:br>
              <a:rPr lang="en-US" dirty="0"/>
            </a:br>
            <a:r>
              <a:rPr lang="en-US" dirty="0"/>
              <a:t>				</a:t>
            </a:r>
          </a:p>
        </p:txBody>
      </p:sp>
      <p:pic>
        <p:nvPicPr>
          <p:cNvPr id="4" name="Picture 3" descr="Fiddler-On-The-Roof-Color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77000" y="4114800"/>
            <a:ext cx="2514600" cy="2569083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304800" y="4324350"/>
            <a:ext cx="5791200" cy="20574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Stable matching: </a:t>
            </a:r>
            <a:r>
              <a:rPr lang="en-US" sz="2800" dirty="0"/>
              <a:t>No unmatched man and woman both prefer each other to their current spouses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09BCF9-C9FE-CF4D-BD49-22B7A44A2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500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Applicant Proposing Algorithm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Dealing with instabilities</a:t>
            </a:r>
          </a:p>
          <a:p>
            <a:pPr lvl="1"/>
            <a:r>
              <a:rPr lang="en-US" dirty="0"/>
              <a:t>For each position in the “program stack” all applicants in </a:t>
            </a:r>
            <a:r>
              <a:rPr lang="en-US" i="1" dirty="0">
                <a:latin typeface="Apple Chancery"/>
                <a:cs typeface="Apple Chancery"/>
              </a:rPr>
              <a:t>A</a:t>
            </a:r>
            <a:r>
              <a:rPr lang="en-US" i="1" dirty="0">
                <a:cs typeface="Apple Chancery"/>
              </a:rPr>
              <a:t>(k)</a:t>
            </a:r>
            <a:r>
              <a:rPr lang="en-US" dirty="0">
                <a:cs typeface="Apple Chancery"/>
              </a:rPr>
              <a:t> are found that cause instabilities</a:t>
            </a:r>
          </a:p>
          <a:p>
            <a:pPr lvl="1"/>
            <a:r>
              <a:rPr lang="en-US" dirty="0">
                <a:cs typeface="Apple Chancery"/>
              </a:rPr>
              <a:t>Add these applicants to the “applicant stack”</a:t>
            </a:r>
          </a:p>
          <a:p>
            <a:pPr lvl="1"/>
            <a:r>
              <a:rPr lang="en-US" dirty="0">
                <a:cs typeface="Apple Chancery"/>
              </a:rPr>
              <a:t>Empty the “applicant stack”</a:t>
            </a:r>
          </a:p>
          <a:p>
            <a:pPr lvl="1"/>
            <a:endParaRPr lang="en-US" dirty="0">
              <a:cs typeface="Apple Chancery"/>
            </a:endParaRPr>
          </a:p>
          <a:p>
            <a:r>
              <a:rPr lang="en-US" dirty="0">
                <a:cs typeface="Apple Chancery"/>
              </a:rPr>
              <a:t>Once both the applicant stack and the program stack are empty you now have the tentative matching </a:t>
            </a:r>
            <a:r>
              <a:rPr lang="en-US" i="1" dirty="0">
                <a:latin typeface="Apple Chancery"/>
                <a:cs typeface="Apple Chancery"/>
              </a:rPr>
              <a:t>M</a:t>
            </a:r>
            <a:r>
              <a:rPr lang="en-US" i="1" dirty="0">
                <a:cs typeface="Apple Chancery"/>
              </a:rPr>
              <a:t>(k)</a:t>
            </a:r>
            <a:r>
              <a:rPr lang="en-US" dirty="0">
                <a:cs typeface="Apple Chancery"/>
              </a:rPr>
              <a:t>.</a:t>
            </a:r>
          </a:p>
          <a:p>
            <a:endParaRPr lang="en-US" dirty="0">
              <a:cs typeface="Apple Chancery"/>
            </a:endParaRPr>
          </a:p>
          <a:p>
            <a:r>
              <a:rPr lang="en-US" dirty="0">
                <a:cs typeface="Apple Chancery"/>
              </a:rPr>
              <a:t>When all applicants have been added to </a:t>
            </a:r>
            <a:r>
              <a:rPr lang="en-US" i="1" dirty="0">
                <a:latin typeface="Apple Chancery"/>
                <a:cs typeface="Apple Chancery"/>
              </a:rPr>
              <a:t>A</a:t>
            </a:r>
            <a:r>
              <a:rPr lang="en-US" i="1" dirty="0">
                <a:cs typeface="Apple Chancery"/>
              </a:rPr>
              <a:t>(k), </a:t>
            </a:r>
            <a:r>
              <a:rPr lang="en-US" dirty="0">
                <a:cs typeface="Apple Chancery"/>
              </a:rPr>
              <a:t>even/odd requests and program reversions are adjusted.</a:t>
            </a:r>
          </a:p>
          <a:p>
            <a:pPr lvl="1"/>
            <a:r>
              <a:rPr lang="en-US" dirty="0">
                <a:cs typeface="Apple Chancery"/>
              </a:rPr>
              <a:t>Handle inconsistencies the same way as before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5080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Loops in the Applicant Proposing Algorithm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3878002" y="2303366"/>
            <a:ext cx="1666512" cy="1111721"/>
            <a:chOff x="2246283" y="4254289"/>
            <a:chExt cx="4049162" cy="2222711"/>
          </a:xfrm>
        </p:grpSpPr>
        <p:pic>
          <p:nvPicPr>
            <p:cNvPr id="5" name="Picture 4" descr="rcnKReboi.jpg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980866" y="4345947"/>
              <a:ext cx="1314579" cy="2021166"/>
            </a:xfrm>
            <a:prstGeom prst="rect">
              <a:avLst/>
            </a:prstGeom>
          </p:spPr>
        </p:pic>
        <p:pic>
          <p:nvPicPr>
            <p:cNvPr id="6" name="Picture 5" descr="zTXeRyjpc.png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246283" y="4254289"/>
              <a:ext cx="1666512" cy="2222711"/>
            </a:xfrm>
            <a:prstGeom prst="rect">
              <a:avLst/>
            </a:prstGeom>
          </p:spPr>
        </p:pic>
        <p:sp>
          <p:nvSpPr>
            <p:cNvPr id="7" name="Heart 6"/>
            <p:cNvSpPr/>
            <p:nvPr/>
          </p:nvSpPr>
          <p:spPr>
            <a:xfrm>
              <a:off x="3912795" y="4962639"/>
              <a:ext cx="1068071" cy="693983"/>
            </a:xfrm>
            <a:prstGeom prst="hear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8" name="Picture 7" descr="doctor-clipart-2-th1Nno-clipart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77080" y="2303366"/>
            <a:ext cx="772503" cy="1256282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>
            <a:off x="2867422" y="2657657"/>
            <a:ext cx="824875" cy="34710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Bent Arrow 9"/>
          <p:cNvSpPr/>
          <p:nvPr/>
        </p:nvSpPr>
        <p:spPr>
          <a:xfrm rot="5400000">
            <a:off x="5865777" y="2869433"/>
            <a:ext cx="1126020" cy="702468"/>
          </a:xfrm>
          <a:prstGeom prst="ben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2" name="Picture 11" descr="doctor-cartoon-clipart-1.jp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95393" y="4000242"/>
            <a:ext cx="858984" cy="1410881"/>
          </a:xfrm>
          <a:prstGeom prst="rect">
            <a:avLst/>
          </a:prstGeom>
        </p:spPr>
      </p:pic>
      <p:sp>
        <p:nvSpPr>
          <p:cNvPr id="13" name="Left Arrow 12"/>
          <p:cNvSpPr/>
          <p:nvPr/>
        </p:nvSpPr>
        <p:spPr>
          <a:xfrm>
            <a:off x="4316583" y="4641849"/>
            <a:ext cx="1165299" cy="445197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3439420" y="4353780"/>
            <a:ext cx="8771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…</a:t>
            </a:r>
          </a:p>
        </p:txBody>
      </p:sp>
      <p:sp>
        <p:nvSpPr>
          <p:cNvPr id="15" name="Bent Arrow 14"/>
          <p:cNvSpPr/>
          <p:nvPr/>
        </p:nvSpPr>
        <p:spPr>
          <a:xfrm rot="16200000">
            <a:off x="2084111" y="4120426"/>
            <a:ext cx="1126020" cy="702468"/>
          </a:xfrm>
          <a:prstGeom prst="ben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5068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3" grpId="0" animBg="1"/>
      <p:bldP spid="14" grpId="0"/>
      <p:bldP spid="15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 Changes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Ran computational experiments</a:t>
            </a:r>
          </a:p>
          <a:p>
            <a:endParaRPr lang="en-US" dirty="0"/>
          </a:p>
          <a:p>
            <a:r>
              <a:rPr lang="en-US" dirty="0"/>
              <a:t>Differences in matches was extremely small and did not appear to be systematic</a:t>
            </a:r>
          </a:p>
          <a:p>
            <a:endParaRPr lang="en-US" dirty="0"/>
          </a:p>
          <a:p>
            <a:r>
              <a:rPr lang="en-US" dirty="0"/>
              <a:t>Did effect number of loops</a:t>
            </a:r>
          </a:p>
          <a:p>
            <a:pPr lvl="1"/>
            <a:r>
              <a:rPr lang="en-US" dirty="0"/>
              <a:t>Fewest when couples where introduced last</a:t>
            </a:r>
          </a:p>
        </p:txBody>
      </p:sp>
    </p:spTree>
    <p:extLst>
      <p:ext uri="{BB962C8B-B14F-4D97-AF65-F5344CB8AC3E}">
        <p14:creationId xmlns:p14="http://schemas.microsoft.com/office/powerpoint/2010/main" val="2479108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of the New Algorithm</a:t>
            </a:r>
          </a:p>
        </p:txBody>
      </p:sp>
      <p:pic>
        <p:nvPicPr>
          <p:cNvPr id="4" name="Picture 3" descr="Screen Shot 2016-09-26 at 8.04.05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90655" y="1366872"/>
            <a:ext cx="6762691" cy="532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57023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the Change Worth It?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0.1% of applicants affected</a:t>
            </a:r>
          </a:p>
          <a:p>
            <a:r>
              <a:rPr lang="en-US" dirty="0"/>
              <a:t>Most of those affected prefer the new algorithm</a:t>
            </a:r>
          </a:p>
          <a:p>
            <a:endParaRPr lang="en-US" dirty="0"/>
          </a:p>
          <a:p>
            <a:r>
              <a:rPr lang="en-US" dirty="0"/>
              <a:t>0.5% of programs affected</a:t>
            </a:r>
          </a:p>
          <a:p>
            <a:r>
              <a:rPr lang="en-US" dirty="0"/>
              <a:t>Most of those affected prefer the old algorithm</a:t>
            </a:r>
          </a:p>
          <a:p>
            <a:endParaRPr lang="en-US" dirty="0"/>
          </a:p>
          <a:p>
            <a:r>
              <a:rPr lang="en-US" dirty="0"/>
              <a:t>This does not imply the associated change in welfare is small</a:t>
            </a:r>
          </a:p>
          <a:p>
            <a:pPr lvl="1"/>
            <a:r>
              <a:rPr lang="en-US" dirty="0"/>
              <a:t>Large increase for affected applicants</a:t>
            </a:r>
          </a:p>
          <a:p>
            <a:pPr lvl="1"/>
            <a:r>
              <a:rPr lang="en-US" dirty="0"/>
              <a:t>Small decrease for the affected programs</a:t>
            </a:r>
          </a:p>
        </p:txBody>
      </p:sp>
    </p:spTree>
    <p:extLst>
      <p:ext uri="{BB962C8B-B14F-4D97-AF65-F5344CB8AC3E}">
        <p14:creationId xmlns:p14="http://schemas.microsoft.com/office/powerpoint/2010/main" val="2248733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Strategic Behavior of Participants</a:t>
            </a:r>
          </a:p>
        </p:txBody>
      </p:sp>
      <p:pic>
        <p:nvPicPr>
          <p:cNvPr id="4" name="Picture 3" descr="Screen Shot 2016-09-26 at 8.10.0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8700" y="1653273"/>
            <a:ext cx="7086600" cy="454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28665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Strategic Behavior of Programs</a:t>
            </a:r>
          </a:p>
        </p:txBody>
      </p:sp>
      <p:pic>
        <p:nvPicPr>
          <p:cNvPr id="3" name="Picture 2" descr="Screen Shot 2016-09-26 at 8.14.5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0300" y="1683098"/>
            <a:ext cx="6883400" cy="392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7729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 preference profiles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457200" y="2545080"/>
          <a:ext cx="8229600" cy="1371600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2057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Albert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Diane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Emily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err="1"/>
                        <a:t>Fergie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Bradley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Emily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Diane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err="1"/>
                        <a:t>Fergie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Charles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Diane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Emily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err="1"/>
                        <a:t>Fergie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5" name="Picture 4" descr="emoticon_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24200" y="1447800"/>
            <a:ext cx="1104181" cy="914400"/>
          </a:xfrm>
          <a:prstGeom prst="rect">
            <a:avLst/>
          </a:prstGeom>
        </p:spPr>
      </p:pic>
      <p:pic>
        <p:nvPicPr>
          <p:cNvPr id="6" name="Picture 5" descr="emoticon_3.png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700" b="98400" l="2000" r="97600">
                        <a14:foregroundMark x1="42000" y1="30100" x2="42000" y2="30100"/>
                        <a14:foregroundMark x1="61600" y1="28900" x2="61600" y2="28900"/>
                        <a14:foregroundMark x1="26300" y1="40400" x2="40600" y2="26900"/>
                        <a14:foregroundMark x1="45300" y1="43700" x2="40800" y2="30500"/>
                        <a14:foregroundMark x1="56800" y1="45100" x2="58600" y2="28500"/>
                        <a14:foregroundMark x1="77800" y1="43300" x2="66500" y2="307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39000" y="1447800"/>
            <a:ext cx="914400" cy="914400"/>
          </a:xfrm>
          <a:prstGeom prst="rect">
            <a:avLst/>
          </a:prstGeom>
        </p:spPr>
      </p:pic>
      <p:pic>
        <p:nvPicPr>
          <p:cNvPr id="7" name="Picture 6" descr="emoticon_2.png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900" b="98000" l="1600" r="98400">
                        <a14:foregroundMark x1="17400" y1="35000" x2="28500" y2="26100"/>
                        <a14:foregroundMark x1="34600" y1="34600" x2="22900" y2="27900"/>
                        <a14:foregroundMark x1="30500" y1="49500" x2="34200" y2="42100"/>
                        <a14:foregroundMark x1="34000" y1="35400" x2="34000" y2="413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81600" y="1447800"/>
            <a:ext cx="914400" cy="914400"/>
          </a:xfrm>
          <a:prstGeom prst="rect">
            <a:avLst/>
          </a:prstGeom>
        </p:spPr>
      </p:pic>
      <p:graphicFrame>
        <p:nvGraphicFramePr>
          <p:cNvPr id="8" name="Content Placeholder 3"/>
          <p:cNvGraphicFramePr>
            <a:graphicFrameLocks/>
          </p:cNvGraphicFramePr>
          <p:nvPr/>
        </p:nvGraphicFramePr>
        <p:xfrm>
          <a:off x="457200" y="4495800"/>
          <a:ext cx="8229600" cy="1371600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2057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Diane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Bradley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Albert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Charles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Emily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Albert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Bradley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Charles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err="1"/>
                        <a:t>Fergie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Albert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Bradley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Charles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4343400" y="1600200"/>
            <a:ext cx="60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&gt;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400800" y="1600200"/>
            <a:ext cx="60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&gt;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B00B24D-9F30-8341-BC1B-09FB542CB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878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219950" cy="1371600"/>
          </a:xfrm>
        </p:spPr>
        <p:txBody>
          <a:bodyPr/>
          <a:lstStyle/>
          <a:p>
            <a:r>
              <a:rPr lang="en-US" dirty="0"/>
              <a:t>Example matching #1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65509299"/>
              </p:ext>
            </p:extLst>
          </p:nvPr>
        </p:nvGraphicFramePr>
        <p:xfrm>
          <a:off x="457200" y="1524000"/>
          <a:ext cx="8229600" cy="1371600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2057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Albert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Diane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Emily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err="1"/>
                        <a:t>Fergie</a:t>
                      </a:r>
                      <a:endParaRPr lang="en-US" sz="2400" dirty="0"/>
                    </a:p>
                  </a:txBody>
                  <a:tcPr>
                    <a:solidFill>
                      <a:srgbClr val="9BBB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Bradley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Emily</a:t>
                      </a: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Diane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err="1"/>
                        <a:t>Fergie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Charles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Diane</a:t>
                      </a: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Emily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err="1"/>
                        <a:t>Fergie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5" name="Content Placeholder 3"/>
          <p:cNvGraphicFramePr>
            <a:graphicFrameLocks/>
          </p:cNvGraphicFramePr>
          <p:nvPr/>
        </p:nvGraphicFramePr>
        <p:xfrm>
          <a:off x="457200" y="3276600"/>
          <a:ext cx="8229600" cy="1371600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2057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Diane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Bradley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Albert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Charles</a:t>
                      </a:r>
                    </a:p>
                  </a:txBody>
                  <a:tcPr>
                    <a:solidFill>
                      <a:srgbClr val="9BBB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Emily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Albert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Bradley</a:t>
                      </a: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Charles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err="1"/>
                        <a:t>Fergie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Albert</a:t>
                      </a: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Bradley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Charles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" name="Rounded Rectangle 5"/>
          <p:cNvSpPr/>
          <p:nvPr/>
        </p:nvSpPr>
        <p:spPr>
          <a:xfrm>
            <a:off x="457200" y="5029200"/>
            <a:ext cx="8229600" cy="15240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Is this a </a:t>
            </a:r>
            <a:r>
              <a:rPr lang="en-US" sz="4000" b="1" dirty="0"/>
              <a:t>stable matching?</a:t>
            </a:r>
            <a:endParaRPr lang="en-US" sz="4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F6A42DA-CD18-654C-92BF-C51A4C9DF6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280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6991350" cy="1371600"/>
          </a:xfrm>
        </p:spPr>
        <p:txBody>
          <a:bodyPr/>
          <a:lstStyle/>
          <a:p>
            <a:r>
              <a:rPr lang="en-US" dirty="0"/>
              <a:t>Example matching #1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64518883"/>
              </p:ext>
            </p:extLst>
          </p:nvPr>
        </p:nvGraphicFramePr>
        <p:xfrm>
          <a:off x="457200" y="1524000"/>
          <a:ext cx="8229600" cy="1371600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2057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Albert</a:t>
                      </a:r>
                    </a:p>
                  </a:txBody>
                  <a:tcPr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Diane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Emily</a:t>
                      </a:r>
                    </a:p>
                  </a:txBody>
                  <a:tcPr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err="1"/>
                        <a:t>Fergie</a:t>
                      </a:r>
                      <a:endParaRPr lang="en-US" sz="2400" dirty="0"/>
                    </a:p>
                  </a:txBody>
                  <a:tcPr>
                    <a:solidFill>
                      <a:srgbClr val="9BBB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Bradley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Emily</a:t>
                      </a: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Diane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err="1"/>
                        <a:t>Fergie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Charles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Diane</a:t>
                      </a: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Emily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err="1"/>
                        <a:t>Fergie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5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21896597"/>
              </p:ext>
            </p:extLst>
          </p:nvPr>
        </p:nvGraphicFramePr>
        <p:xfrm>
          <a:off x="457200" y="3276600"/>
          <a:ext cx="8229600" cy="1371600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2057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Diane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Bradley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Albert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Charles</a:t>
                      </a:r>
                    </a:p>
                  </a:txBody>
                  <a:tcPr>
                    <a:solidFill>
                      <a:srgbClr val="9BBB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Emily</a:t>
                      </a:r>
                    </a:p>
                  </a:txBody>
                  <a:tcPr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Albert</a:t>
                      </a:r>
                    </a:p>
                  </a:txBody>
                  <a:tcPr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Bradley</a:t>
                      </a: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Charles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err="1"/>
                        <a:t>Fergie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Albert</a:t>
                      </a: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Bradley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Charles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" name="Rounded Rectangle 5"/>
          <p:cNvSpPr/>
          <p:nvPr/>
        </p:nvSpPr>
        <p:spPr>
          <a:xfrm>
            <a:off x="457200" y="5029200"/>
            <a:ext cx="8229600" cy="15240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No.</a:t>
            </a:r>
          </a:p>
          <a:p>
            <a:pPr algn="ctr"/>
            <a:r>
              <a:rPr lang="en-US" sz="3600" dirty="0"/>
              <a:t>Albert and Emily form a </a:t>
            </a:r>
            <a:r>
              <a:rPr lang="en-US" sz="3600" b="1" dirty="0"/>
              <a:t>blocking pair.</a:t>
            </a:r>
            <a:endParaRPr lang="en-US" sz="36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50E2844-AAB7-CF4E-A4FB-E2D56951A9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5832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/>
              <a:t>Example matching #2</a:t>
            </a:r>
          </a:p>
        </p:txBody>
      </p:sp>
      <p:graphicFrame>
        <p:nvGraphicFramePr>
          <p:cNvPr id="9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62898370"/>
              </p:ext>
            </p:extLst>
          </p:nvPr>
        </p:nvGraphicFramePr>
        <p:xfrm>
          <a:off x="457200" y="1524000"/>
          <a:ext cx="8229600" cy="1371600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2057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Albert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Diane</a:t>
                      </a: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Emily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err="1"/>
                        <a:t>Fergie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Bradley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Emily</a:t>
                      </a: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Diane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err="1"/>
                        <a:t>Fergie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Charles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Diane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Emily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err="1"/>
                        <a:t>Fergie</a:t>
                      </a:r>
                      <a:endParaRPr lang="en-US" sz="2400" dirty="0"/>
                    </a:p>
                  </a:txBody>
                  <a:tcPr>
                    <a:solidFill>
                      <a:srgbClr val="9BBB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0" name="Content Placeholder 3"/>
          <p:cNvGraphicFramePr>
            <a:graphicFrameLocks/>
          </p:cNvGraphicFramePr>
          <p:nvPr/>
        </p:nvGraphicFramePr>
        <p:xfrm>
          <a:off x="457200" y="3276600"/>
          <a:ext cx="8229600" cy="1371600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2057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Diane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Bradley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Albert</a:t>
                      </a: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Charles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Emily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Albert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Bradley</a:t>
                      </a: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Charles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err="1"/>
                        <a:t>Fergie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Albert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Bradley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Charles</a:t>
                      </a:r>
                    </a:p>
                  </a:txBody>
                  <a:tcPr>
                    <a:solidFill>
                      <a:srgbClr val="9BBB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1" name="Rounded Rectangle 10"/>
          <p:cNvSpPr/>
          <p:nvPr/>
        </p:nvSpPr>
        <p:spPr>
          <a:xfrm>
            <a:off x="457200" y="5029200"/>
            <a:ext cx="8229600" cy="15240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What about this matching?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1052029-2248-8447-8A0A-8C61FFAE76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061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ssential">
  <a:themeElements>
    <a:clrScheme name="Essent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Essentia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sential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Essential.thmx</Template>
  <TotalTime>11790</TotalTime>
  <Words>3143</Words>
  <Application>Microsoft Macintosh PowerPoint</Application>
  <PresentationFormat>On-screen Show (4:3)</PresentationFormat>
  <Paragraphs>598</Paragraphs>
  <Slides>56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3" baseType="lpstr">
      <vt:lpstr>ＭＳ ゴシック</vt:lpstr>
      <vt:lpstr>Apple Chancery</vt:lpstr>
      <vt:lpstr>Arial</vt:lpstr>
      <vt:lpstr>Arial Black</vt:lpstr>
      <vt:lpstr>Calibri</vt:lpstr>
      <vt:lpstr>Webdings</vt:lpstr>
      <vt:lpstr>Essential</vt:lpstr>
      <vt:lpstr>Applied Mechanism Design For Social Good</vt:lpstr>
      <vt:lpstr>This class: Matching &amp; Maybe the NRMP</vt:lpstr>
      <vt:lpstr>Overview of this lecture</vt:lpstr>
      <vt:lpstr>Matching without incentives</vt:lpstr>
      <vt:lpstr>Stable marriage Matching problem</vt:lpstr>
      <vt:lpstr>Example preference profiles</vt:lpstr>
      <vt:lpstr>Example matching #1</vt:lpstr>
      <vt:lpstr>Example matching #1</vt:lpstr>
      <vt:lpstr>Example matching #2</vt:lpstr>
      <vt:lpstr>Example matching #2</vt:lpstr>
      <vt:lpstr>Some questions</vt:lpstr>
      <vt:lpstr>Gale-Shapley [1962]</vt:lpstr>
      <vt:lpstr>PowerPoint Presentation</vt:lpstr>
      <vt:lpstr>PowerPoint Presentation</vt:lpstr>
      <vt:lpstr>PowerPoint Presentation</vt:lpstr>
      <vt:lpstr>PowerPoint Presentation</vt:lpstr>
      <vt:lpstr>Recap: Some questions</vt:lpstr>
      <vt:lpstr>(Wo)Man optimality/pessimality</vt:lpstr>
      <vt:lpstr>PowerPoint Presentation</vt:lpstr>
      <vt:lpstr>PowerPoint Presentation</vt:lpstr>
      <vt:lpstr>Recap: Some questions</vt:lpstr>
      <vt:lpstr>PowerPoint Presentation</vt:lpstr>
      <vt:lpstr>Incentive issues</vt:lpstr>
      <vt:lpstr>PowerPoint Presentation</vt:lpstr>
      <vt:lpstr>PowerPoint Presentation</vt:lpstr>
      <vt:lpstr>Extensions to stable marriage</vt:lpstr>
      <vt:lpstr>Imbalance [Ashlagi et al. 2013]</vt:lpstr>
      <vt:lpstr>Imbalance [Ashlagi et al. 2013]</vt:lpstr>
      <vt:lpstr>Imbalance [Ashlagi et al. 2013]</vt:lpstr>
      <vt:lpstr>Online arrival [Khuller et al. 1993]</vt:lpstr>
      <vt:lpstr>Incomplete prefs [Manlove et al. 2002]</vt:lpstr>
      <vt:lpstr>Non-bipartite graph …?</vt:lpstr>
      <vt:lpstr>Is this different than stable marriage?</vt:lpstr>
      <vt:lpstr>Hopeless?</vt:lpstr>
      <vt:lpstr>Irving’s algorithm: Phase 1</vt:lpstr>
      <vt:lpstr>Stable tables</vt:lpstr>
      <vt:lpstr>Irving’s algorithm: Phase 2</vt:lpstr>
      <vt:lpstr>PowerPoint Presentation</vt:lpstr>
      <vt:lpstr>One-to-many matching</vt:lpstr>
      <vt:lpstr>Overview of an impactful paper in this space</vt:lpstr>
      <vt:lpstr>The Matching Problem</vt:lpstr>
      <vt:lpstr>The Matching Problem</vt:lpstr>
      <vt:lpstr>History of the NRMP</vt:lpstr>
      <vt:lpstr>The Preexisting Algorithm</vt:lpstr>
      <vt:lpstr>Is There a Problem?</vt:lpstr>
      <vt:lpstr>Applicant Proposing Algorithm</vt:lpstr>
      <vt:lpstr>Applicant Proposing Algorithm</vt:lpstr>
      <vt:lpstr>Applicant Proposing Algorithm</vt:lpstr>
      <vt:lpstr>Applicant Proposing Algorithm</vt:lpstr>
      <vt:lpstr>Applicant Proposing Algorithm</vt:lpstr>
      <vt:lpstr>Loops in the Applicant Proposing Algorithm</vt:lpstr>
      <vt:lpstr>Sequence Changes</vt:lpstr>
      <vt:lpstr>Results of the New Algorithm</vt:lpstr>
      <vt:lpstr>Is the Change Worth It?</vt:lpstr>
      <vt:lpstr>Strategic Behavior of Participants</vt:lpstr>
      <vt:lpstr>Strategic Behavior of Programs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Kidney Exchange at CMU</dc:title>
  <dc:creator>John Dickerson</dc:creator>
  <cp:lastModifiedBy>John Paul Dickerson</cp:lastModifiedBy>
  <cp:revision>1464</cp:revision>
  <cp:lastPrinted>2018-02-28T22:43:58Z</cp:lastPrinted>
  <dcterms:created xsi:type="dcterms:W3CDTF">2013-03-05T15:39:19Z</dcterms:created>
  <dcterms:modified xsi:type="dcterms:W3CDTF">2021-03-30T17:48:17Z</dcterms:modified>
</cp:coreProperties>
</file>